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4"/>
  </p:notesMasterIdLst>
  <p:handoutMasterIdLst>
    <p:handoutMasterId r:id="rId35"/>
  </p:handoutMasterIdLst>
  <p:sldIdLst>
    <p:sldId id="436" r:id="rId2"/>
    <p:sldId id="447" r:id="rId3"/>
    <p:sldId id="258" r:id="rId4"/>
    <p:sldId id="526" r:id="rId5"/>
    <p:sldId id="515" r:id="rId6"/>
    <p:sldId id="516" r:id="rId7"/>
    <p:sldId id="527" r:id="rId8"/>
    <p:sldId id="443" r:id="rId9"/>
    <p:sldId id="511" r:id="rId10"/>
    <p:sldId id="513" r:id="rId11"/>
    <p:sldId id="509" r:id="rId12"/>
    <p:sldId id="517" r:id="rId13"/>
    <p:sldId id="490" r:id="rId14"/>
    <p:sldId id="528" r:id="rId15"/>
    <p:sldId id="438" r:id="rId16"/>
    <p:sldId id="439" r:id="rId17"/>
    <p:sldId id="448" r:id="rId18"/>
    <p:sldId id="491" r:id="rId19"/>
    <p:sldId id="529" r:id="rId20"/>
    <p:sldId id="452" r:id="rId21"/>
    <p:sldId id="453" r:id="rId22"/>
    <p:sldId id="495" r:id="rId23"/>
    <p:sldId id="520" r:id="rId24"/>
    <p:sldId id="521" r:id="rId25"/>
    <p:sldId id="522" r:id="rId26"/>
    <p:sldId id="523" r:id="rId27"/>
    <p:sldId id="530" r:id="rId28"/>
    <p:sldId id="494" r:id="rId29"/>
    <p:sldId id="504" r:id="rId30"/>
    <p:sldId id="444" r:id="rId31"/>
    <p:sldId id="454" r:id="rId32"/>
    <p:sldId id="434" r:id="rId3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90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3" name="Συντάκτης" initials="Α" lastIdx="0"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C8D0"/>
    <a:srgbClr val="D5D000"/>
    <a:srgbClr val="407850"/>
    <a:srgbClr val="309060"/>
    <a:srgbClr val="17375E"/>
    <a:srgbClr val="345333"/>
    <a:srgbClr val="BBBD6F"/>
    <a:srgbClr val="9B3729"/>
    <a:srgbClr val="793905"/>
    <a:srgbClr val="F68E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Μεσαίο στυλ 2 - Έμφαση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Φωτεινό στυλ 3 - Έμφαση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Μεσαίο στυλ 4 - Έμφαση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Μεσαίο στυλ 3 - Έμφαση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Μεσαίο στυλ 4 - Έμφαση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385" autoAdjust="0"/>
    <p:restoredTop sz="93792" autoAdjust="0"/>
  </p:normalViewPr>
  <p:slideViewPr>
    <p:cSldViewPr snapToGrid="0">
      <p:cViewPr varScale="1">
        <p:scale>
          <a:sx n="108" d="100"/>
          <a:sy n="108" d="100"/>
        </p:scale>
        <p:origin x="235" y="86"/>
      </p:cViewPr>
      <p:guideLst>
        <p:guide orient="horz" pos="1620"/>
        <p:guide pos="290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845" y="6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C8809D-A575-4AD5-B91E-FF50A506583F}" type="doc">
      <dgm:prSet loTypeId="urn:microsoft.com/office/officeart/2005/8/layout/hierarchy4" loCatId="list" qsTypeId="urn:microsoft.com/office/officeart/2005/8/quickstyle/3d3" qsCatId="3D" csTypeId="urn:microsoft.com/office/officeart/2005/8/colors/colorful4" csCatId="colorful" phldr="1"/>
      <dgm:spPr/>
      <dgm:t>
        <a:bodyPr/>
        <a:lstStyle/>
        <a:p>
          <a:endParaRPr lang="en-US"/>
        </a:p>
      </dgm:t>
    </dgm:pt>
    <dgm:pt modelId="{8C2E19EC-A196-4164-98FF-20016F2DDEEC}">
      <dgm:prSet phldrT="[Text]" custT="1"/>
      <dgm:spPr>
        <a:solidFill>
          <a:schemeClr val="accent1">
            <a:lumMod val="75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1600" b="1" dirty="0">
              <a:latin typeface="Calibri" pitchFamily="34" charset="0"/>
              <a:ea typeface="Tahoma" pitchFamily="34" charset="0"/>
              <a:cs typeface="Tahoma" pitchFamily="34" charset="0"/>
            </a:rPr>
            <a:t>Διάρκεια</a:t>
          </a:r>
          <a:r>
            <a:rPr lang="en-GB" sz="1600" b="1" dirty="0">
              <a:latin typeface="Calibri" pitchFamily="34" charset="0"/>
              <a:ea typeface="Tahoma" pitchFamily="34" charset="0"/>
              <a:cs typeface="Tahoma" pitchFamily="34" charset="0"/>
            </a:rPr>
            <a:t>:</a:t>
          </a:r>
          <a:r>
            <a:rPr lang="en-GB" sz="1600" dirty="0">
              <a:latin typeface="Calibri" pitchFamily="34" charset="0"/>
              <a:ea typeface="Tahoma" pitchFamily="34" charset="0"/>
              <a:cs typeface="Tahoma"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lang="en-GB" sz="1600" dirty="0">
              <a:latin typeface="Calibri" pitchFamily="34" charset="0"/>
              <a:ea typeface="Tahoma" pitchFamily="34" charset="0"/>
              <a:cs typeface="Tahoma" pitchFamily="34" charset="0"/>
            </a:rPr>
            <a:t>5</a:t>
          </a:r>
          <a:r>
            <a:rPr lang="el-GR" sz="1600" dirty="0">
              <a:latin typeface="Calibri" pitchFamily="34" charset="0"/>
              <a:ea typeface="Tahoma" pitchFamily="34" charset="0"/>
              <a:cs typeface="Tahoma" pitchFamily="34" charset="0"/>
            </a:rPr>
            <a:t>8</a:t>
          </a:r>
          <a:r>
            <a:rPr lang="en-GB" sz="1600" dirty="0">
              <a:latin typeface="Calibri" pitchFamily="34" charset="0"/>
              <a:ea typeface="Tahoma" pitchFamily="34" charset="0"/>
              <a:cs typeface="Tahoma" pitchFamily="34" charset="0"/>
            </a:rPr>
            <a:t> </a:t>
          </a:r>
          <a:r>
            <a:rPr lang="el-GR" sz="1600" dirty="0">
              <a:latin typeface="Calibri" pitchFamily="34" charset="0"/>
              <a:ea typeface="Tahoma" pitchFamily="34" charset="0"/>
              <a:cs typeface="Tahoma" pitchFamily="34" charset="0"/>
            </a:rPr>
            <a:t>μήνες</a:t>
          </a:r>
          <a:endParaRPr lang="fr-BE" sz="1600" dirty="0">
            <a:latin typeface="Calibri" pitchFamily="34" charset="0"/>
            <a:ea typeface="Tahoma" pitchFamily="34" charset="0"/>
            <a:cs typeface="Tahoma" pitchFamily="34" charset="0"/>
          </a:endParaRPr>
        </a:p>
      </dgm:t>
    </dgm:pt>
    <dgm:pt modelId="{A5549979-D4FA-41C1-BFF8-51E81CAC53F8}" type="parTrans" cxnId="{8F4CABAA-5B50-4EC1-8C1D-67E2D4E6DB14}">
      <dgm:prSet/>
      <dgm:spPr/>
      <dgm:t>
        <a:bodyPr/>
        <a:lstStyle/>
        <a:p>
          <a:endParaRPr lang="en-US" sz="1600"/>
        </a:p>
      </dgm:t>
    </dgm:pt>
    <dgm:pt modelId="{6C376EBA-1E5C-4867-A66F-5AD2D919B167}" type="sibTrans" cxnId="{8F4CABAA-5B50-4EC1-8C1D-67E2D4E6DB14}">
      <dgm:prSet/>
      <dgm:spPr/>
      <dgm:t>
        <a:bodyPr/>
        <a:lstStyle/>
        <a:p>
          <a:endParaRPr lang="en-US" sz="1600"/>
        </a:p>
      </dgm:t>
    </dgm:pt>
    <dgm:pt modelId="{993E34DD-E86B-4CF8-909D-5F94C90C4921}">
      <dgm:prSet phldrT="[Text]" custT="1"/>
      <dgm:spPr>
        <a:solidFill>
          <a:schemeClr val="accent1">
            <a:lumMod val="75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1600" b="1" dirty="0" err="1">
              <a:latin typeface="Calibri" pitchFamily="34" charset="0"/>
              <a:ea typeface="Tahoma" pitchFamily="34" charset="0"/>
              <a:cs typeface="Tahoma" pitchFamily="34" charset="0"/>
            </a:rPr>
            <a:t>Ημ</a:t>
          </a:r>
          <a:r>
            <a:rPr lang="el-GR" sz="1600" b="1" dirty="0">
              <a:latin typeface="Calibri" pitchFamily="34" charset="0"/>
              <a:ea typeface="Tahoma" pitchFamily="34" charset="0"/>
              <a:cs typeface="Tahoma" pitchFamily="34" charset="0"/>
            </a:rPr>
            <a:t>. Έναρξης</a:t>
          </a:r>
          <a:r>
            <a:rPr lang="fr-BE" sz="1600" b="1" dirty="0">
              <a:latin typeface="Calibri" pitchFamily="34" charset="0"/>
              <a:ea typeface="Tahoma" pitchFamily="34" charset="0"/>
              <a:cs typeface="Tahoma"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lang="en-GB" sz="1600" dirty="0">
              <a:latin typeface="Calibri" pitchFamily="34" charset="0"/>
              <a:ea typeface="Tahoma" pitchFamily="34" charset="0"/>
              <a:cs typeface="Tahoma" pitchFamily="34" charset="0"/>
            </a:rPr>
            <a:t>01/10/2019</a:t>
          </a:r>
        </a:p>
      </dgm:t>
    </dgm:pt>
    <dgm:pt modelId="{B3B39178-5E47-4569-BE0C-BF5D4AF09C0A}" type="parTrans" cxnId="{1B2F740F-415F-42CE-B727-8488D0C8B870}">
      <dgm:prSet/>
      <dgm:spPr/>
      <dgm:t>
        <a:bodyPr/>
        <a:lstStyle/>
        <a:p>
          <a:endParaRPr lang="en-US" sz="1600"/>
        </a:p>
      </dgm:t>
    </dgm:pt>
    <dgm:pt modelId="{7B22849D-7AFD-4619-8C42-9342C8AEE62E}" type="sibTrans" cxnId="{1B2F740F-415F-42CE-B727-8488D0C8B870}">
      <dgm:prSet/>
      <dgm:spPr/>
      <dgm:t>
        <a:bodyPr/>
        <a:lstStyle/>
        <a:p>
          <a:endParaRPr lang="en-US" sz="1600"/>
        </a:p>
      </dgm:t>
    </dgm:pt>
    <dgm:pt modelId="{081D25DD-97B2-464C-834B-49D220A8408E}">
      <dgm:prSet phldrT="[Text]" custT="1"/>
      <dgm:spPr/>
      <dgm:t>
        <a:bodyPr/>
        <a:lstStyle/>
        <a:p>
          <a:r>
            <a:rPr lang="el-GR" sz="1400" b="1" dirty="0">
              <a:latin typeface="Calibri" pitchFamily="34" charset="0"/>
              <a:ea typeface="Tahoma" pitchFamily="34" charset="0"/>
              <a:cs typeface="Tahoma" pitchFamily="34" charset="0"/>
            </a:rPr>
            <a:t>Χρηματοδότηση ΕΕ</a:t>
          </a:r>
          <a:r>
            <a:rPr lang="en-GB" sz="1400" b="1" dirty="0">
              <a:latin typeface="Calibri" pitchFamily="34" charset="0"/>
              <a:ea typeface="Tahoma" pitchFamily="34" charset="0"/>
              <a:cs typeface="Tahoma" pitchFamily="34" charset="0"/>
            </a:rPr>
            <a:t> (LIFE+):</a:t>
          </a:r>
        </a:p>
        <a:p>
          <a:r>
            <a:rPr lang="en-US" sz="1600" dirty="0">
              <a:latin typeface="Calibri" pitchFamily="34" charset="0"/>
              <a:ea typeface="Tahoma" pitchFamily="34" charset="0"/>
              <a:cs typeface="Tahoma" pitchFamily="34" charset="0"/>
            </a:rPr>
            <a:t>3,508,365 €</a:t>
          </a:r>
        </a:p>
      </dgm:t>
    </dgm:pt>
    <dgm:pt modelId="{C46DFF9F-68D0-4DC9-8419-46001DCF87D6}" type="parTrans" cxnId="{8D3A2166-66C5-41C2-BD64-0F5238FA6224}">
      <dgm:prSet/>
      <dgm:spPr/>
      <dgm:t>
        <a:bodyPr/>
        <a:lstStyle/>
        <a:p>
          <a:endParaRPr lang="en-US" sz="1600"/>
        </a:p>
      </dgm:t>
    </dgm:pt>
    <dgm:pt modelId="{E26D07AB-B8B5-49AD-8205-6D0FF26FA2C3}" type="sibTrans" cxnId="{8D3A2166-66C5-41C2-BD64-0F5238FA6224}">
      <dgm:prSet/>
      <dgm:spPr/>
      <dgm:t>
        <a:bodyPr/>
        <a:lstStyle/>
        <a:p>
          <a:endParaRPr lang="en-US" sz="1600"/>
        </a:p>
      </dgm:t>
    </dgm:pt>
    <dgm:pt modelId="{DC77599B-64CF-40A7-9F44-DD18F8F03570}">
      <dgm:prSet phldrT="[Text]" custT="1"/>
      <dgm:spPr>
        <a:solidFill>
          <a:schemeClr val="accent1">
            <a:lumMod val="75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1600" b="1" dirty="0" err="1">
              <a:latin typeface="Calibri" pitchFamily="34" charset="0"/>
              <a:ea typeface="Tahoma" pitchFamily="34" charset="0"/>
              <a:cs typeface="Tahoma" pitchFamily="34" charset="0"/>
            </a:rPr>
            <a:t>Ημ</a:t>
          </a:r>
          <a:r>
            <a:rPr lang="el-GR" sz="1600" b="1" dirty="0">
              <a:latin typeface="Calibri" pitchFamily="34" charset="0"/>
              <a:ea typeface="Tahoma" pitchFamily="34" charset="0"/>
              <a:cs typeface="Tahoma" pitchFamily="34" charset="0"/>
            </a:rPr>
            <a:t>. </a:t>
          </a:r>
          <a:r>
            <a:rPr lang="el-GR" sz="1600" b="1" dirty="0" err="1">
              <a:latin typeface="Calibri" pitchFamily="34" charset="0"/>
              <a:ea typeface="Tahoma" pitchFamily="34" charset="0"/>
              <a:cs typeface="Tahoma" pitchFamily="34" charset="0"/>
            </a:rPr>
            <a:t>Ολοκήρωσης</a:t>
          </a:r>
          <a:r>
            <a:rPr lang="en-US" sz="1600" b="1" dirty="0">
              <a:latin typeface="Calibri" pitchFamily="34" charset="0"/>
              <a:ea typeface="Tahoma" pitchFamily="34" charset="0"/>
              <a:cs typeface="Tahoma" pitchFamily="34" charset="0"/>
            </a:rPr>
            <a:t>:</a:t>
          </a:r>
          <a:r>
            <a:rPr lang="fr-BE" sz="1600" b="1" dirty="0">
              <a:latin typeface="Calibri" pitchFamily="34" charset="0"/>
              <a:ea typeface="Tahoma" pitchFamily="34" charset="0"/>
              <a:cs typeface="Tahoma" pitchFamily="34" charset="0"/>
            </a:rPr>
            <a:t> </a:t>
          </a:r>
          <a:r>
            <a:rPr lang="el-GR" sz="1600" b="0" dirty="0">
              <a:latin typeface="Calibri" pitchFamily="34" charset="0"/>
              <a:ea typeface="Tahoma" pitchFamily="34" charset="0"/>
              <a:cs typeface="Tahoma" pitchFamily="34" charset="0"/>
            </a:rPr>
            <a:t>30</a:t>
          </a:r>
          <a:r>
            <a:rPr lang="fr-BE" sz="1600" dirty="0">
              <a:latin typeface="Calibri" pitchFamily="34" charset="0"/>
              <a:ea typeface="Tahoma" pitchFamily="34" charset="0"/>
              <a:cs typeface="Tahoma" pitchFamily="34" charset="0"/>
            </a:rPr>
            <a:t>/0</a:t>
          </a:r>
          <a:r>
            <a:rPr lang="el-GR" sz="1600" dirty="0">
              <a:latin typeface="Calibri" pitchFamily="34" charset="0"/>
              <a:ea typeface="Tahoma" pitchFamily="34" charset="0"/>
              <a:cs typeface="Tahoma" pitchFamily="34" charset="0"/>
            </a:rPr>
            <a:t>6</a:t>
          </a:r>
          <a:r>
            <a:rPr lang="fr-BE" sz="1600" dirty="0">
              <a:latin typeface="Calibri" pitchFamily="34" charset="0"/>
              <a:ea typeface="Tahoma" pitchFamily="34" charset="0"/>
              <a:cs typeface="Tahoma" pitchFamily="34" charset="0"/>
            </a:rPr>
            <a:t>/2024</a:t>
          </a:r>
          <a:endParaRPr lang="en-GB" sz="1600" dirty="0">
            <a:effectLst>
              <a:outerShdw blurRad="38100" dist="38100" dir="2700000" algn="tl">
                <a:srgbClr val="C0C0C0"/>
              </a:outerShdw>
            </a:effectLst>
          </a:endParaRPr>
        </a:p>
      </dgm:t>
    </dgm:pt>
    <dgm:pt modelId="{1E243DFD-FA86-44AF-975E-0FA8D930A545}" type="parTrans" cxnId="{80482DA6-0902-4874-9AF9-C5F9C82B56D9}">
      <dgm:prSet/>
      <dgm:spPr/>
      <dgm:t>
        <a:bodyPr/>
        <a:lstStyle/>
        <a:p>
          <a:endParaRPr lang="en-US" sz="1600"/>
        </a:p>
      </dgm:t>
    </dgm:pt>
    <dgm:pt modelId="{4F58B2D8-813A-4FA1-A237-C3EB089A6FA2}" type="sibTrans" cxnId="{80482DA6-0902-4874-9AF9-C5F9C82B56D9}">
      <dgm:prSet/>
      <dgm:spPr/>
      <dgm:t>
        <a:bodyPr/>
        <a:lstStyle/>
        <a:p>
          <a:endParaRPr lang="en-US" sz="1600"/>
        </a:p>
      </dgm:t>
    </dgm:pt>
    <dgm:pt modelId="{3B497341-9F0C-46A4-9087-EE5A3E670663}">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400" b="1" dirty="0">
              <a:latin typeface="Calibri" pitchFamily="34" charset="0"/>
              <a:ea typeface="Tahoma" pitchFamily="34" charset="0"/>
              <a:cs typeface="Tahoma" pitchFamily="34" charset="0"/>
            </a:rPr>
            <a:t> </a:t>
          </a:r>
          <a:r>
            <a:rPr lang="el-GR" sz="1400" b="1" dirty="0">
              <a:latin typeface="Calibri" pitchFamily="34" charset="0"/>
              <a:ea typeface="Tahoma" pitchFamily="34" charset="0"/>
              <a:cs typeface="Tahoma" pitchFamily="34" charset="0"/>
            </a:rPr>
            <a:t>Προϋπολογισμός </a:t>
          </a:r>
          <a:r>
            <a:rPr lang="en-US" sz="1400" b="1" dirty="0">
              <a:latin typeface="Calibri" pitchFamily="34" charset="0"/>
              <a:ea typeface="Tahoma" pitchFamily="34" charset="0"/>
              <a:cs typeface="Tahoma" pitchFamily="34" charset="0"/>
            </a:rPr>
            <a:t> </a:t>
          </a:r>
          <a:r>
            <a:rPr lang="el-GR" sz="1400" b="1" dirty="0">
              <a:latin typeface="Calibri" pitchFamily="34" charset="0"/>
              <a:ea typeface="Tahoma" pitchFamily="34" charset="0"/>
              <a:cs typeface="Tahoma" pitchFamily="34" charset="0"/>
            </a:rPr>
            <a:t>Έργου</a:t>
          </a:r>
          <a:r>
            <a:rPr lang="en-GB" sz="1400" b="1" dirty="0">
              <a:latin typeface="Calibri" pitchFamily="34" charset="0"/>
              <a:ea typeface="Tahoma" pitchFamily="34" charset="0"/>
              <a:cs typeface="Tahoma"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lang="en-US" sz="1600" dirty="0">
              <a:latin typeface="Calibri" pitchFamily="34" charset="0"/>
              <a:ea typeface="Tahoma" pitchFamily="34" charset="0"/>
              <a:cs typeface="Tahoma" pitchFamily="34" charset="0"/>
            </a:rPr>
            <a:t>6,383,847 €</a:t>
          </a:r>
        </a:p>
      </dgm:t>
    </dgm:pt>
    <dgm:pt modelId="{7939CA05-143F-41E2-B542-7392882C79EF}" type="sibTrans" cxnId="{63C6630A-4D05-42D1-91E0-02341007EBEA}">
      <dgm:prSet/>
      <dgm:spPr/>
      <dgm:t>
        <a:bodyPr/>
        <a:lstStyle/>
        <a:p>
          <a:endParaRPr lang="en-US" sz="1600"/>
        </a:p>
      </dgm:t>
    </dgm:pt>
    <dgm:pt modelId="{03CFB2E9-95AE-4F81-9317-B9C680ABA662}" type="parTrans" cxnId="{63C6630A-4D05-42D1-91E0-02341007EBEA}">
      <dgm:prSet/>
      <dgm:spPr/>
      <dgm:t>
        <a:bodyPr/>
        <a:lstStyle/>
        <a:p>
          <a:endParaRPr lang="en-US" sz="1600"/>
        </a:p>
      </dgm:t>
    </dgm:pt>
    <dgm:pt modelId="{050138DB-983E-431D-9B6C-083E3F64A9DE}">
      <dgm:prSet phldrT="[Text]" custT="1"/>
      <dgm:spPr>
        <a:solidFill>
          <a:srgbClr val="345333">
            <a:alpha val="84000"/>
          </a:srgbClr>
        </a:solidFill>
        <a:ln>
          <a:solidFill>
            <a:schemeClr val="lt1">
              <a:hueOff val="0"/>
              <a:satOff val="0"/>
              <a:lumOff val="0"/>
            </a:schemeClr>
          </a:solidFill>
        </a:ln>
      </dgm:spPr>
      <dgm:t>
        <a:bodyPr/>
        <a:lstStyle/>
        <a:p>
          <a:r>
            <a:rPr lang="el-GR" sz="2000" b="1" dirty="0">
              <a:latin typeface="Calibri" pitchFamily="34" charset="0"/>
              <a:ea typeface="Tahoma" pitchFamily="34" charset="0"/>
              <a:cs typeface="Tahoma" pitchFamily="34" charset="0"/>
            </a:rPr>
            <a:t>Χώρα Εφαρμογής Έργου</a:t>
          </a:r>
          <a:r>
            <a:rPr lang="en-GB" sz="2000" b="1" dirty="0">
              <a:latin typeface="Calibri" pitchFamily="34" charset="0"/>
              <a:ea typeface="Tahoma" pitchFamily="34" charset="0"/>
              <a:cs typeface="Tahoma" pitchFamily="34" charset="0"/>
            </a:rPr>
            <a:t>: </a:t>
          </a:r>
          <a:r>
            <a:rPr lang="el-GR" sz="2000" b="1" dirty="0">
              <a:latin typeface="Calibri" pitchFamily="34" charset="0"/>
              <a:ea typeface="Tahoma" pitchFamily="34" charset="0"/>
              <a:cs typeface="Tahoma" pitchFamily="34" charset="0"/>
            </a:rPr>
            <a:t>Πολωνία</a:t>
          </a:r>
          <a:endParaRPr lang="en-US" sz="2000" b="0" dirty="0"/>
        </a:p>
      </dgm:t>
    </dgm:pt>
    <dgm:pt modelId="{73FA46CF-781F-480C-A62B-86622BF92D96}" type="sibTrans" cxnId="{B4406E1D-8F96-47AE-AD8B-A4241DF5CB90}">
      <dgm:prSet/>
      <dgm:spPr/>
      <dgm:t>
        <a:bodyPr/>
        <a:lstStyle/>
        <a:p>
          <a:endParaRPr lang="en-US" sz="1600"/>
        </a:p>
      </dgm:t>
    </dgm:pt>
    <dgm:pt modelId="{07317E9C-5AEC-4601-B524-D0893EA75E98}" type="parTrans" cxnId="{B4406E1D-8F96-47AE-AD8B-A4241DF5CB90}">
      <dgm:prSet/>
      <dgm:spPr/>
      <dgm:t>
        <a:bodyPr/>
        <a:lstStyle/>
        <a:p>
          <a:endParaRPr lang="en-US" sz="1600"/>
        </a:p>
      </dgm:t>
    </dgm:pt>
    <dgm:pt modelId="{F1FFA8A3-E8DA-4C3F-A539-3645E9D7003E}" type="pres">
      <dgm:prSet presAssocID="{44C8809D-A575-4AD5-B91E-FF50A506583F}" presName="Name0" presStyleCnt="0">
        <dgm:presLayoutVars>
          <dgm:chPref val="1"/>
          <dgm:dir/>
          <dgm:animOne val="branch"/>
          <dgm:animLvl val="lvl"/>
          <dgm:resizeHandles/>
        </dgm:presLayoutVars>
      </dgm:prSet>
      <dgm:spPr/>
    </dgm:pt>
    <dgm:pt modelId="{0F668EFB-E5C4-483F-A1A9-4781A793E0B5}" type="pres">
      <dgm:prSet presAssocID="{050138DB-983E-431D-9B6C-083E3F64A9DE}" presName="vertOne" presStyleCnt="0"/>
      <dgm:spPr/>
    </dgm:pt>
    <dgm:pt modelId="{D869D49E-FF13-4BFF-98CA-0F49290CA529}" type="pres">
      <dgm:prSet presAssocID="{050138DB-983E-431D-9B6C-083E3F64A9DE}" presName="txOne" presStyleLbl="node0" presStyleIdx="0" presStyleCnt="1" custScaleX="100066" custScaleY="116800" custLinFactNeighborX="11" custLinFactNeighborY="33066">
        <dgm:presLayoutVars>
          <dgm:chPref val="3"/>
        </dgm:presLayoutVars>
      </dgm:prSet>
      <dgm:spPr/>
    </dgm:pt>
    <dgm:pt modelId="{9FF87EFB-AF87-41EC-89A2-DFE1FAEA2465}" type="pres">
      <dgm:prSet presAssocID="{050138DB-983E-431D-9B6C-083E3F64A9DE}" presName="parTransOne" presStyleCnt="0"/>
      <dgm:spPr/>
    </dgm:pt>
    <dgm:pt modelId="{FEB7D469-5E70-4EDE-84E6-DB8CBC1592CE}" type="pres">
      <dgm:prSet presAssocID="{050138DB-983E-431D-9B6C-083E3F64A9DE}" presName="horzOne" presStyleCnt="0"/>
      <dgm:spPr/>
    </dgm:pt>
    <dgm:pt modelId="{774E62E1-1B05-4E8D-903A-7892848AF7B2}" type="pres">
      <dgm:prSet presAssocID="{3B497341-9F0C-46A4-9087-EE5A3E670663}" presName="vertTwo" presStyleCnt="0"/>
      <dgm:spPr/>
    </dgm:pt>
    <dgm:pt modelId="{BE2652DB-A028-480A-8335-F205CD25F0D7}" type="pres">
      <dgm:prSet presAssocID="{3B497341-9F0C-46A4-9087-EE5A3E670663}" presName="txTwo" presStyleLbl="node2" presStyleIdx="0" presStyleCnt="2">
        <dgm:presLayoutVars>
          <dgm:chPref val="3"/>
        </dgm:presLayoutVars>
      </dgm:prSet>
      <dgm:spPr/>
    </dgm:pt>
    <dgm:pt modelId="{66014973-612F-4E1D-A1DC-3C2E51E422B1}" type="pres">
      <dgm:prSet presAssocID="{3B497341-9F0C-46A4-9087-EE5A3E670663}" presName="parTransTwo" presStyleCnt="0"/>
      <dgm:spPr/>
    </dgm:pt>
    <dgm:pt modelId="{F3971E3D-4C2E-4FB0-8077-8CC5F1B583E0}" type="pres">
      <dgm:prSet presAssocID="{3B497341-9F0C-46A4-9087-EE5A3E670663}" presName="horzTwo" presStyleCnt="0"/>
      <dgm:spPr/>
    </dgm:pt>
    <dgm:pt modelId="{021F57FD-2717-4156-97AA-2E600D5EB5A9}" type="pres">
      <dgm:prSet presAssocID="{8C2E19EC-A196-4164-98FF-20016F2DDEEC}" presName="vertThree" presStyleCnt="0"/>
      <dgm:spPr/>
    </dgm:pt>
    <dgm:pt modelId="{A7DB0BB0-5792-45FA-A479-10AF2B806056}" type="pres">
      <dgm:prSet presAssocID="{8C2E19EC-A196-4164-98FF-20016F2DDEEC}" presName="txThree" presStyleLbl="node3" presStyleIdx="0" presStyleCnt="3">
        <dgm:presLayoutVars>
          <dgm:chPref val="3"/>
        </dgm:presLayoutVars>
      </dgm:prSet>
      <dgm:spPr/>
    </dgm:pt>
    <dgm:pt modelId="{9A622974-342A-429A-809E-37093F68A8CB}" type="pres">
      <dgm:prSet presAssocID="{8C2E19EC-A196-4164-98FF-20016F2DDEEC}" presName="horzThree" presStyleCnt="0"/>
      <dgm:spPr/>
    </dgm:pt>
    <dgm:pt modelId="{695FCB3D-482B-4C46-A5D4-23E59039B366}" type="pres">
      <dgm:prSet presAssocID="{6C376EBA-1E5C-4867-A66F-5AD2D919B167}" presName="sibSpaceThree" presStyleCnt="0"/>
      <dgm:spPr/>
    </dgm:pt>
    <dgm:pt modelId="{0A3ED32C-E94A-4C05-B3AD-D74CFEC534D0}" type="pres">
      <dgm:prSet presAssocID="{993E34DD-E86B-4CF8-909D-5F94C90C4921}" presName="vertThree" presStyleCnt="0"/>
      <dgm:spPr/>
    </dgm:pt>
    <dgm:pt modelId="{897DF1BB-8303-4D5F-A5D8-EE7094F23747}" type="pres">
      <dgm:prSet presAssocID="{993E34DD-E86B-4CF8-909D-5F94C90C4921}" presName="txThree" presStyleLbl="node3" presStyleIdx="1" presStyleCnt="3" custScaleX="114084" custLinFactNeighborX="-848" custLinFactNeighborY="3867">
        <dgm:presLayoutVars>
          <dgm:chPref val="3"/>
        </dgm:presLayoutVars>
      </dgm:prSet>
      <dgm:spPr/>
    </dgm:pt>
    <dgm:pt modelId="{8FD76DE8-AE3F-4DCB-970F-080B109EF3C6}" type="pres">
      <dgm:prSet presAssocID="{993E34DD-E86B-4CF8-909D-5F94C90C4921}" presName="horzThree" presStyleCnt="0"/>
      <dgm:spPr/>
    </dgm:pt>
    <dgm:pt modelId="{916422AE-E2F5-48E4-83FF-2FC6D67F9214}" type="pres">
      <dgm:prSet presAssocID="{7939CA05-143F-41E2-B542-7392882C79EF}" presName="sibSpaceTwo" presStyleCnt="0"/>
      <dgm:spPr/>
    </dgm:pt>
    <dgm:pt modelId="{6EB241EE-CA62-4085-B296-98B2C4C60574}" type="pres">
      <dgm:prSet presAssocID="{081D25DD-97B2-464C-834B-49D220A8408E}" presName="vertTwo" presStyleCnt="0"/>
      <dgm:spPr/>
    </dgm:pt>
    <dgm:pt modelId="{1C1DE7F7-C25F-40FD-9928-3600A01CE111}" type="pres">
      <dgm:prSet presAssocID="{081D25DD-97B2-464C-834B-49D220A8408E}" presName="txTwo" presStyleLbl="node2" presStyleIdx="1" presStyleCnt="2">
        <dgm:presLayoutVars>
          <dgm:chPref val="3"/>
        </dgm:presLayoutVars>
      </dgm:prSet>
      <dgm:spPr/>
    </dgm:pt>
    <dgm:pt modelId="{3176C0BC-37C0-4CE7-88EB-BE7E6537FFB5}" type="pres">
      <dgm:prSet presAssocID="{081D25DD-97B2-464C-834B-49D220A8408E}" presName="parTransTwo" presStyleCnt="0"/>
      <dgm:spPr/>
    </dgm:pt>
    <dgm:pt modelId="{A18D1DC5-FF27-4505-A0AF-B58B402EC869}" type="pres">
      <dgm:prSet presAssocID="{081D25DD-97B2-464C-834B-49D220A8408E}" presName="horzTwo" presStyleCnt="0"/>
      <dgm:spPr/>
    </dgm:pt>
    <dgm:pt modelId="{692F72DC-1AE8-44F4-9EB0-947DF3981870}" type="pres">
      <dgm:prSet presAssocID="{DC77599B-64CF-40A7-9F44-DD18F8F03570}" presName="vertThree" presStyleCnt="0"/>
      <dgm:spPr/>
    </dgm:pt>
    <dgm:pt modelId="{1A25BF43-06BD-4F78-8108-5EDDB35FB885}" type="pres">
      <dgm:prSet presAssocID="{DC77599B-64CF-40A7-9F44-DD18F8F03570}" presName="txThree" presStyleLbl="node3" presStyleIdx="2" presStyleCnt="3" custScaleX="117869">
        <dgm:presLayoutVars>
          <dgm:chPref val="3"/>
        </dgm:presLayoutVars>
      </dgm:prSet>
      <dgm:spPr/>
    </dgm:pt>
    <dgm:pt modelId="{A192C6D5-AFB2-42ED-B86C-8AD7087DD85E}" type="pres">
      <dgm:prSet presAssocID="{DC77599B-64CF-40A7-9F44-DD18F8F03570}" presName="horzThree" presStyleCnt="0"/>
      <dgm:spPr/>
    </dgm:pt>
  </dgm:ptLst>
  <dgm:cxnLst>
    <dgm:cxn modelId="{BBDB160A-29CB-4955-B773-0A05F8421434}" type="presOf" srcId="{993E34DD-E86B-4CF8-909D-5F94C90C4921}" destId="{897DF1BB-8303-4D5F-A5D8-EE7094F23747}" srcOrd="0" destOrd="0" presId="urn:microsoft.com/office/officeart/2005/8/layout/hierarchy4"/>
    <dgm:cxn modelId="{63C6630A-4D05-42D1-91E0-02341007EBEA}" srcId="{050138DB-983E-431D-9B6C-083E3F64A9DE}" destId="{3B497341-9F0C-46A4-9087-EE5A3E670663}" srcOrd="0" destOrd="0" parTransId="{03CFB2E9-95AE-4F81-9317-B9C680ABA662}" sibTransId="{7939CA05-143F-41E2-B542-7392882C79EF}"/>
    <dgm:cxn modelId="{DD77A00C-E264-4407-9A74-0D6E78439C40}" type="presOf" srcId="{3B497341-9F0C-46A4-9087-EE5A3E670663}" destId="{BE2652DB-A028-480A-8335-F205CD25F0D7}" srcOrd="0" destOrd="0" presId="urn:microsoft.com/office/officeart/2005/8/layout/hierarchy4"/>
    <dgm:cxn modelId="{1B2F740F-415F-42CE-B727-8488D0C8B870}" srcId="{3B497341-9F0C-46A4-9087-EE5A3E670663}" destId="{993E34DD-E86B-4CF8-909D-5F94C90C4921}" srcOrd="1" destOrd="0" parTransId="{B3B39178-5E47-4569-BE0C-BF5D4AF09C0A}" sibTransId="{7B22849D-7AFD-4619-8C42-9342C8AEE62E}"/>
    <dgm:cxn modelId="{2F596E17-9A56-472F-9B55-80AF1D2F28C9}" type="presOf" srcId="{8C2E19EC-A196-4164-98FF-20016F2DDEEC}" destId="{A7DB0BB0-5792-45FA-A479-10AF2B806056}" srcOrd="0" destOrd="0" presId="urn:microsoft.com/office/officeart/2005/8/layout/hierarchy4"/>
    <dgm:cxn modelId="{B4406E1D-8F96-47AE-AD8B-A4241DF5CB90}" srcId="{44C8809D-A575-4AD5-B91E-FF50A506583F}" destId="{050138DB-983E-431D-9B6C-083E3F64A9DE}" srcOrd="0" destOrd="0" parTransId="{07317E9C-5AEC-4601-B524-D0893EA75E98}" sibTransId="{73FA46CF-781F-480C-A62B-86622BF92D96}"/>
    <dgm:cxn modelId="{96D80822-7C22-4ED7-8498-49F34692D395}" type="presOf" srcId="{050138DB-983E-431D-9B6C-083E3F64A9DE}" destId="{D869D49E-FF13-4BFF-98CA-0F49290CA529}" srcOrd="0" destOrd="0" presId="urn:microsoft.com/office/officeart/2005/8/layout/hierarchy4"/>
    <dgm:cxn modelId="{8D3A2166-66C5-41C2-BD64-0F5238FA6224}" srcId="{050138DB-983E-431D-9B6C-083E3F64A9DE}" destId="{081D25DD-97B2-464C-834B-49D220A8408E}" srcOrd="1" destOrd="0" parTransId="{C46DFF9F-68D0-4DC9-8419-46001DCF87D6}" sibTransId="{E26D07AB-B8B5-49AD-8205-6D0FF26FA2C3}"/>
    <dgm:cxn modelId="{38FD7966-A351-49D9-94CE-96B137096A1D}" type="presOf" srcId="{081D25DD-97B2-464C-834B-49D220A8408E}" destId="{1C1DE7F7-C25F-40FD-9928-3600A01CE111}" srcOrd="0" destOrd="0" presId="urn:microsoft.com/office/officeart/2005/8/layout/hierarchy4"/>
    <dgm:cxn modelId="{C4FD0A81-9DD6-4BCD-8B91-F9B30997CF54}" type="presOf" srcId="{DC77599B-64CF-40A7-9F44-DD18F8F03570}" destId="{1A25BF43-06BD-4F78-8108-5EDDB35FB885}" srcOrd="0" destOrd="0" presId="urn:microsoft.com/office/officeart/2005/8/layout/hierarchy4"/>
    <dgm:cxn modelId="{80482DA6-0902-4874-9AF9-C5F9C82B56D9}" srcId="{081D25DD-97B2-464C-834B-49D220A8408E}" destId="{DC77599B-64CF-40A7-9F44-DD18F8F03570}" srcOrd="0" destOrd="0" parTransId="{1E243DFD-FA86-44AF-975E-0FA8D930A545}" sibTransId="{4F58B2D8-813A-4FA1-A237-C3EB089A6FA2}"/>
    <dgm:cxn modelId="{8F4CABAA-5B50-4EC1-8C1D-67E2D4E6DB14}" srcId="{3B497341-9F0C-46A4-9087-EE5A3E670663}" destId="{8C2E19EC-A196-4164-98FF-20016F2DDEEC}" srcOrd="0" destOrd="0" parTransId="{A5549979-D4FA-41C1-BFF8-51E81CAC53F8}" sibTransId="{6C376EBA-1E5C-4867-A66F-5AD2D919B167}"/>
    <dgm:cxn modelId="{CAD5C7D1-34BB-4469-9149-83D43F85CDDE}" type="presOf" srcId="{44C8809D-A575-4AD5-B91E-FF50A506583F}" destId="{F1FFA8A3-E8DA-4C3F-A539-3645E9D7003E}" srcOrd="0" destOrd="0" presId="urn:microsoft.com/office/officeart/2005/8/layout/hierarchy4"/>
    <dgm:cxn modelId="{5DE27B59-E8BB-4E8F-A834-5DE74EB08E39}" type="presParOf" srcId="{F1FFA8A3-E8DA-4C3F-A539-3645E9D7003E}" destId="{0F668EFB-E5C4-483F-A1A9-4781A793E0B5}" srcOrd="0" destOrd="0" presId="urn:microsoft.com/office/officeart/2005/8/layout/hierarchy4"/>
    <dgm:cxn modelId="{C48DE1BC-4896-4873-87D4-2CB280059E9A}" type="presParOf" srcId="{0F668EFB-E5C4-483F-A1A9-4781A793E0B5}" destId="{D869D49E-FF13-4BFF-98CA-0F49290CA529}" srcOrd="0" destOrd="0" presId="urn:microsoft.com/office/officeart/2005/8/layout/hierarchy4"/>
    <dgm:cxn modelId="{56DED30F-08D5-48D4-8550-FADC26E86B64}" type="presParOf" srcId="{0F668EFB-E5C4-483F-A1A9-4781A793E0B5}" destId="{9FF87EFB-AF87-41EC-89A2-DFE1FAEA2465}" srcOrd="1" destOrd="0" presId="urn:microsoft.com/office/officeart/2005/8/layout/hierarchy4"/>
    <dgm:cxn modelId="{A7CE75C9-8692-45B9-8941-34021B78350A}" type="presParOf" srcId="{0F668EFB-E5C4-483F-A1A9-4781A793E0B5}" destId="{FEB7D469-5E70-4EDE-84E6-DB8CBC1592CE}" srcOrd="2" destOrd="0" presId="urn:microsoft.com/office/officeart/2005/8/layout/hierarchy4"/>
    <dgm:cxn modelId="{4E1C1273-3A4A-47BE-8EA3-D7AB34569292}" type="presParOf" srcId="{FEB7D469-5E70-4EDE-84E6-DB8CBC1592CE}" destId="{774E62E1-1B05-4E8D-903A-7892848AF7B2}" srcOrd="0" destOrd="0" presId="urn:microsoft.com/office/officeart/2005/8/layout/hierarchy4"/>
    <dgm:cxn modelId="{69485C35-D043-400A-94CE-7ABA0819F3F1}" type="presParOf" srcId="{774E62E1-1B05-4E8D-903A-7892848AF7B2}" destId="{BE2652DB-A028-480A-8335-F205CD25F0D7}" srcOrd="0" destOrd="0" presId="urn:microsoft.com/office/officeart/2005/8/layout/hierarchy4"/>
    <dgm:cxn modelId="{0DA9B3E6-BBAC-4736-871F-ED0F2D30A85D}" type="presParOf" srcId="{774E62E1-1B05-4E8D-903A-7892848AF7B2}" destId="{66014973-612F-4E1D-A1DC-3C2E51E422B1}" srcOrd="1" destOrd="0" presId="urn:microsoft.com/office/officeart/2005/8/layout/hierarchy4"/>
    <dgm:cxn modelId="{558AA478-B199-4EB3-9103-C0252008620D}" type="presParOf" srcId="{774E62E1-1B05-4E8D-903A-7892848AF7B2}" destId="{F3971E3D-4C2E-4FB0-8077-8CC5F1B583E0}" srcOrd="2" destOrd="0" presId="urn:microsoft.com/office/officeart/2005/8/layout/hierarchy4"/>
    <dgm:cxn modelId="{E2F820D7-D786-4E0C-9476-647E55BD32F3}" type="presParOf" srcId="{F3971E3D-4C2E-4FB0-8077-8CC5F1B583E0}" destId="{021F57FD-2717-4156-97AA-2E600D5EB5A9}" srcOrd="0" destOrd="0" presId="urn:microsoft.com/office/officeart/2005/8/layout/hierarchy4"/>
    <dgm:cxn modelId="{B6F5573C-A23C-4FAB-910F-FBFAFFBA89B9}" type="presParOf" srcId="{021F57FD-2717-4156-97AA-2E600D5EB5A9}" destId="{A7DB0BB0-5792-45FA-A479-10AF2B806056}" srcOrd="0" destOrd="0" presId="urn:microsoft.com/office/officeart/2005/8/layout/hierarchy4"/>
    <dgm:cxn modelId="{AB1006E2-A4C7-47C5-AC52-A0A6799C2997}" type="presParOf" srcId="{021F57FD-2717-4156-97AA-2E600D5EB5A9}" destId="{9A622974-342A-429A-809E-37093F68A8CB}" srcOrd="1" destOrd="0" presId="urn:microsoft.com/office/officeart/2005/8/layout/hierarchy4"/>
    <dgm:cxn modelId="{3953E878-9C93-4337-9A73-8081714A7EFF}" type="presParOf" srcId="{F3971E3D-4C2E-4FB0-8077-8CC5F1B583E0}" destId="{695FCB3D-482B-4C46-A5D4-23E59039B366}" srcOrd="1" destOrd="0" presId="urn:microsoft.com/office/officeart/2005/8/layout/hierarchy4"/>
    <dgm:cxn modelId="{08F483E1-1855-482B-8CE9-2083392735C7}" type="presParOf" srcId="{F3971E3D-4C2E-4FB0-8077-8CC5F1B583E0}" destId="{0A3ED32C-E94A-4C05-B3AD-D74CFEC534D0}" srcOrd="2" destOrd="0" presId="urn:microsoft.com/office/officeart/2005/8/layout/hierarchy4"/>
    <dgm:cxn modelId="{C00C1710-59D4-4AC2-A1DF-DECF98B81F65}" type="presParOf" srcId="{0A3ED32C-E94A-4C05-B3AD-D74CFEC534D0}" destId="{897DF1BB-8303-4D5F-A5D8-EE7094F23747}" srcOrd="0" destOrd="0" presId="urn:microsoft.com/office/officeart/2005/8/layout/hierarchy4"/>
    <dgm:cxn modelId="{68C4A3CB-1646-4ACE-A6CA-224C39267D9E}" type="presParOf" srcId="{0A3ED32C-E94A-4C05-B3AD-D74CFEC534D0}" destId="{8FD76DE8-AE3F-4DCB-970F-080B109EF3C6}" srcOrd="1" destOrd="0" presId="urn:microsoft.com/office/officeart/2005/8/layout/hierarchy4"/>
    <dgm:cxn modelId="{AC018F1B-76D1-489F-8F50-110AA18F3346}" type="presParOf" srcId="{FEB7D469-5E70-4EDE-84E6-DB8CBC1592CE}" destId="{916422AE-E2F5-48E4-83FF-2FC6D67F9214}" srcOrd="1" destOrd="0" presId="urn:microsoft.com/office/officeart/2005/8/layout/hierarchy4"/>
    <dgm:cxn modelId="{27761C11-A0FD-409E-AC95-ECDF4C2D4C28}" type="presParOf" srcId="{FEB7D469-5E70-4EDE-84E6-DB8CBC1592CE}" destId="{6EB241EE-CA62-4085-B296-98B2C4C60574}" srcOrd="2" destOrd="0" presId="urn:microsoft.com/office/officeart/2005/8/layout/hierarchy4"/>
    <dgm:cxn modelId="{37BDA786-1DAC-4B88-8173-4470FF139ABC}" type="presParOf" srcId="{6EB241EE-CA62-4085-B296-98B2C4C60574}" destId="{1C1DE7F7-C25F-40FD-9928-3600A01CE111}" srcOrd="0" destOrd="0" presId="urn:microsoft.com/office/officeart/2005/8/layout/hierarchy4"/>
    <dgm:cxn modelId="{77C5645D-AA5B-4EDD-AC24-ECC4AA4C69E4}" type="presParOf" srcId="{6EB241EE-CA62-4085-B296-98B2C4C60574}" destId="{3176C0BC-37C0-4CE7-88EB-BE7E6537FFB5}" srcOrd="1" destOrd="0" presId="urn:microsoft.com/office/officeart/2005/8/layout/hierarchy4"/>
    <dgm:cxn modelId="{DAAE0E41-B6FC-4F3E-B8F3-4EFC986F4318}" type="presParOf" srcId="{6EB241EE-CA62-4085-B296-98B2C4C60574}" destId="{A18D1DC5-FF27-4505-A0AF-B58B402EC869}" srcOrd="2" destOrd="0" presId="urn:microsoft.com/office/officeart/2005/8/layout/hierarchy4"/>
    <dgm:cxn modelId="{B3E52588-CCB7-4571-A6B0-87BEAE7C5D5A}" type="presParOf" srcId="{A18D1DC5-FF27-4505-A0AF-B58B402EC869}" destId="{692F72DC-1AE8-44F4-9EB0-947DF3981870}" srcOrd="0" destOrd="0" presId="urn:microsoft.com/office/officeart/2005/8/layout/hierarchy4"/>
    <dgm:cxn modelId="{E608546F-487A-4602-9F33-A66762D285C8}" type="presParOf" srcId="{692F72DC-1AE8-44F4-9EB0-947DF3981870}" destId="{1A25BF43-06BD-4F78-8108-5EDDB35FB885}" srcOrd="0" destOrd="0" presId="urn:microsoft.com/office/officeart/2005/8/layout/hierarchy4"/>
    <dgm:cxn modelId="{8EC8564E-E10D-4DFE-8D2E-93D5B9D0CB2E}" type="presParOf" srcId="{692F72DC-1AE8-44F4-9EB0-947DF3981870}" destId="{A192C6D5-AFB2-42ED-B86C-8AD7087DD85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784745-AECF-41A2-845C-D616F4964FDB}"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l-GR"/>
        </a:p>
      </dgm:t>
    </dgm:pt>
    <dgm:pt modelId="{9950CF9C-1F4E-4B46-A0C8-990FDC9B7DBE}">
      <dgm:prSet phldrT="[Κείμενο]" custT="1">
        <dgm:style>
          <a:lnRef idx="1">
            <a:schemeClr val="dk1"/>
          </a:lnRef>
          <a:fillRef idx="2">
            <a:schemeClr val="dk1"/>
          </a:fillRef>
          <a:effectRef idx="1">
            <a:schemeClr val="dk1"/>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l"/>
          <a:r>
            <a:rPr lang="el-GR" sz="1600" dirty="0"/>
            <a:t>Η ΕΕ έχει δεσμευτεί να μειώσει τις εκπομπές αερίων του θερμοκηπίου κατά 40% πριν το 2030, και κατά τουλάχιστον 80% ως το 2050</a:t>
          </a:r>
        </a:p>
      </dgm:t>
    </dgm:pt>
    <dgm:pt modelId="{DBBF8C58-E958-4072-839D-EF902A836CB3}" type="parTrans" cxnId="{7EF76ABA-7A79-41E2-91F5-2575937AF3DC}">
      <dgm:prSet/>
      <dgm:spPr/>
      <dgm:t>
        <a:bodyPr/>
        <a:lstStyle/>
        <a:p>
          <a:endParaRPr lang="el-GR"/>
        </a:p>
      </dgm:t>
    </dgm:pt>
    <dgm:pt modelId="{C0FEE6E7-FFB8-4E65-806D-32062B532726}" type="sibTrans" cxnId="{7EF76ABA-7A79-41E2-91F5-2575937AF3DC}">
      <dgm:prSet/>
      <dgm:spPr/>
      <dgm:t>
        <a:bodyPr/>
        <a:lstStyle/>
        <a:p>
          <a:endParaRPr lang="el-GR"/>
        </a:p>
      </dgm:t>
    </dgm:pt>
    <dgm:pt modelId="{ADBC31A3-AD3C-4EE4-BF7D-712299FD479E}">
      <dgm:prSet phldrT="[Κείμενο]" custT="1">
        <dgm:style>
          <a:lnRef idx="1">
            <a:schemeClr val="dk1"/>
          </a:lnRef>
          <a:fillRef idx="2">
            <a:schemeClr val="dk1"/>
          </a:fillRef>
          <a:effectRef idx="1">
            <a:schemeClr val="dk1"/>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l"/>
          <a:r>
            <a:rPr lang="el-GR" sz="1600" dirty="0"/>
            <a:t>Αποτέλεσμα αυτής της μετάβασης είναι η σταδιακή απεξάρτηση της παραγωγής ενέργειας από τον άνθρακα</a:t>
          </a:r>
        </a:p>
      </dgm:t>
    </dgm:pt>
    <dgm:pt modelId="{8815CBA5-C918-49BD-AF0B-D5993F9808CB}" type="parTrans" cxnId="{5E34C858-0C02-49DD-B0B1-21CE08E8AB8A}">
      <dgm:prSet/>
      <dgm:spPr/>
      <dgm:t>
        <a:bodyPr/>
        <a:lstStyle/>
        <a:p>
          <a:endParaRPr lang="el-GR"/>
        </a:p>
      </dgm:t>
    </dgm:pt>
    <dgm:pt modelId="{224B2E05-4C3E-4792-9772-3BE33E066D59}" type="sibTrans" cxnId="{5E34C858-0C02-49DD-B0B1-21CE08E8AB8A}">
      <dgm:prSet/>
      <dgm:spPr/>
      <dgm:t>
        <a:bodyPr/>
        <a:lstStyle/>
        <a:p>
          <a:endParaRPr lang="el-GR"/>
        </a:p>
      </dgm:t>
    </dgm:pt>
    <dgm:pt modelId="{56B42398-A68B-4807-A65C-0F99F66B8C66}">
      <dgm:prSet phldrT="[Κείμενο]" custT="1">
        <dgm:style>
          <a:lnRef idx="1">
            <a:schemeClr val="dk1"/>
          </a:lnRef>
          <a:fillRef idx="2">
            <a:schemeClr val="dk1"/>
          </a:fillRef>
          <a:effectRef idx="1">
            <a:schemeClr val="dk1"/>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l"/>
          <a:r>
            <a:rPr lang="el-GR" sz="1600" dirty="0"/>
            <a:t>Η στρατηγική αυτή απαιτεί μετάβαση από τη χρήση ορυκτών καυσίμων σε ανανεώσιμες πηγές ενέργειας</a:t>
          </a:r>
        </a:p>
      </dgm:t>
    </dgm:pt>
    <dgm:pt modelId="{16560BB0-E542-4304-8700-52633EA67292}" type="sibTrans" cxnId="{E8DD3225-8D98-40F5-AABB-FA505EE0300A}">
      <dgm:prSet/>
      <dgm:spPr/>
      <dgm:t>
        <a:bodyPr/>
        <a:lstStyle/>
        <a:p>
          <a:endParaRPr lang="el-GR"/>
        </a:p>
      </dgm:t>
    </dgm:pt>
    <dgm:pt modelId="{0BE11302-AA7A-41FD-AA2E-DED1E413CFE6}" type="parTrans" cxnId="{E8DD3225-8D98-40F5-AABB-FA505EE0300A}">
      <dgm:prSet/>
      <dgm:spPr/>
      <dgm:t>
        <a:bodyPr/>
        <a:lstStyle/>
        <a:p>
          <a:endParaRPr lang="el-GR"/>
        </a:p>
      </dgm:t>
    </dgm:pt>
    <dgm:pt modelId="{5C57B603-A25D-4A2A-8A5C-AD0FA13C707F}" type="pres">
      <dgm:prSet presAssocID="{56784745-AECF-41A2-845C-D616F4964FDB}" presName="arrowDiagram" presStyleCnt="0">
        <dgm:presLayoutVars>
          <dgm:chMax val="5"/>
          <dgm:dir/>
          <dgm:resizeHandles val="exact"/>
        </dgm:presLayoutVars>
      </dgm:prSet>
      <dgm:spPr/>
    </dgm:pt>
    <dgm:pt modelId="{8EDEC488-9AE7-4241-9203-1C219D5DFBAC}" type="pres">
      <dgm:prSet presAssocID="{56784745-AECF-41A2-845C-D616F4964FDB}" presName="arrow" presStyleLbl="bgShp" presStyleIdx="0" presStyleCnt="1" custScaleX="126563" custLinFactNeighborX="-3379" custLinFactNeighborY="1582"/>
      <dgm:spPr>
        <a:solidFill>
          <a:schemeClr val="tx2">
            <a:lumMod val="75000"/>
          </a:schemeClr>
        </a:solidFill>
      </dgm:spPr>
    </dgm:pt>
    <dgm:pt modelId="{C1D1E8C6-1CE0-4B83-B33C-F031BD7E0353}" type="pres">
      <dgm:prSet presAssocID="{56784745-AECF-41A2-845C-D616F4964FDB}" presName="arrowDiagram3" presStyleCnt="0"/>
      <dgm:spPr/>
    </dgm:pt>
    <dgm:pt modelId="{F5BF1515-82D3-426E-A0BD-4FB57F007FBC}" type="pres">
      <dgm:prSet presAssocID="{9950CF9C-1F4E-4B46-A0C8-990FDC9B7DBE}" presName="bullet3a" presStyleLbl="node1" presStyleIdx="0" presStyleCnt="3" custScaleX="424209" custScaleY="424970" custLinFactX="521706" custLinFactY="-300000" custLinFactNeighborX="600000" custLinFactNeighborY="-366945"/>
      <dgm:spPr>
        <a:solidFill>
          <a:srgbClr val="D5D000"/>
        </a:solidFill>
      </dgm:spPr>
    </dgm:pt>
    <dgm:pt modelId="{D91E90B5-8396-4B10-861E-753E7256A124}" type="pres">
      <dgm:prSet presAssocID="{9950CF9C-1F4E-4B46-A0C8-990FDC9B7DBE}" presName="textBox3a" presStyleLbl="revTx" presStyleIdx="0" presStyleCnt="3" custScaleX="123516" custScaleY="157483" custLinFactNeighborX="68716" custLinFactNeighborY="-140">
        <dgm:presLayoutVars>
          <dgm:bulletEnabled val="1"/>
        </dgm:presLayoutVars>
      </dgm:prSet>
      <dgm:spPr/>
    </dgm:pt>
    <dgm:pt modelId="{A07548CB-9714-4A05-AFD3-5786A000EEED}" type="pres">
      <dgm:prSet presAssocID="{56B42398-A68B-4807-A65C-0F99F66B8C66}" presName="bullet3b" presStyleLbl="node1" presStyleIdx="1" presStyleCnt="3" custScaleX="314109" custScaleY="308411" custLinFactX="300000" custLinFactY="-68635" custLinFactNeighborX="350009" custLinFactNeighborY="-100000"/>
      <dgm:spPr>
        <a:solidFill>
          <a:srgbClr val="FFC000"/>
        </a:solidFill>
      </dgm:spPr>
    </dgm:pt>
    <dgm:pt modelId="{7E9B9D88-E523-4550-B3AF-B4CFDFF0BBC3}" type="pres">
      <dgm:prSet presAssocID="{56B42398-A68B-4807-A65C-0F99F66B8C66}" presName="textBox3b" presStyleLbl="revTx" presStyleIdx="1" presStyleCnt="3" custScaleX="92579" custScaleY="93864" custLinFactNeighborX="88932" custLinFactNeighborY="20153">
        <dgm:presLayoutVars>
          <dgm:bulletEnabled val="1"/>
        </dgm:presLayoutVars>
      </dgm:prSet>
      <dgm:spPr/>
    </dgm:pt>
    <dgm:pt modelId="{955E68BE-9CD5-434A-8A1D-C95E013F77A4}" type="pres">
      <dgm:prSet presAssocID="{ADBC31A3-AD3C-4EE4-BF7D-712299FD479E}" presName="bullet3c" presStyleLbl="node1" presStyleIdx="2" presStyleCnt="3" custScaleX="235519" custScaleY="238977" custLinFactX="196310" custLinFactNeighborX="200000" custLinFactNeighborY="-24102"/>
      <dgm:spPr>
        <a:solidFill>
          <a:schemeClr val="tx2">
            <a:lumMod val="60000"/>
            <a:lumOff val="40000"/>
          </a:schemeClr>
        </a:solidFill>
      </dgm:spPr>
    </dgm:pt>
    <dgm:pt modelId="{7914EE80-10B0-47F2-99F6-91E4BCA21058}" type="pres">
      <dgm:prSet presAssocID="{ADBC31A3-AD3C-4EE4-BF7D-712299FD479E}" presName="textBox3c" presStyleLbl="revTx" presStyleIdx="2" presStyleCnt="3" custScaleX="98454" custScaleY="69708" custLinFactNeighborX="83939" custLinFactNeighborY="15954">
        <dgm:presLayoutVars>
          <dgm:bulletEnabled val="1"/>
        </dgm:presLayoutVars>
      </dgm:prSet>
      <dgm:spPr/>
    </dgm:pt>
  </dgm:ptLst>
  <dgm:cxnLst>
    <dgm:cxn modelId="{44DE7416-0E06-47D0-B958-466060EE8548}" type="presOf" srcId="{ADBC31A3-AD3C-4EE4-BF7D-712299FD479E}" destId="{7914EE80-10B0-47F2-99F6-91E4BCA21058}" srcOrd="0" destOrd="0" presId="urn:microsoft.com/office/officeart/2005/8/layout/arrow2"/>
    <dgm:cxn modelId="{47559B21-CC88-4DA0-9FE6-585A384800D8}" type="presOf" srcId="{56B42398-A68B-4807-A65C-0F99F66B8C66}" destId="{7E9B9D88-E523-4550-B3AF-B4CFDFF0BBC3}" srcOrd="0" destOrd="0" presId="urn:microsoft.com/office/officeart/2005/8/layout/arrow2"/>
    <dgm:cxn modelId="{E8DD3225-8D98-40F5-AABB-FA505EE0300A}" srcId="{56784745-AECF-41A2-845C-D616F4964FDB}" destId="{56B42398-A68B-4807-A65C-0F99F66B8C66}" srcOrd="1" destOrd="0" parTransId="{0BE11302-AA7A-41FD-AA2E-DED1E413CFE6}" sibTransId="{16560BB0-E542-4304-8700-52633EA67292}"/>
    <dgm:cxn modelId="{2E8F574B-63A7-43E4-A080-AE58E5783389}" type="presOf" srcId="{56784745-AECF-41A2-845C-D616F4964FDB}" destId="{5C57B603-A25D-4A2A-8A5C-AD0FA13C707F}" srcOrd="0" destOrd="0" presId="urn:microsoft.com/office/officeart/2005/8/layout/arrow2"/>
    <dgm:cxn modelId="{5E34C858-0C02-49DD-B0B1-21CE08E8AB8A}" srcId="{56784745-AECF-41A2-845C-D616F4964FDB}" destId="{ADBC31A3-AD3C-4EE4-BF7D-712299FD479E}" srcOrd="2" destOrd="0" parTransId="{8815CBA5-C918-49BD-AF0B-D5993F9808CB}" sibTransId="{224B2E05-4C3E-4792-9772-3BE33E066D59}"/>
    <dgm:cxn modelId="{7EF76ABA-7A79-41E2-91F5-2575937AF3DC}" srcId="{56784745-AECF-41A2-845C-D616F4964FDB}" destId="{9950CF9C-1F4E-4B46-A0C8-990FDC9B7DBE}" srcOrd="0" destOrd="0" parTransId="{DBBF8C58-E958-4072-839D-EF902A836CB3}" sibTransId="{C0FEE6E7-FFB8-4E65-806D-32062B532726}"/>
    <dgm:cxn modelId="{9437B9E3-F8AC-4B2D-ACD4-1D57CF5144E8}" type="presOf" srcId="{9950CF9C-1F4E-4B46-A0C8-990FDC9B7DBE}" destId="{D91E90B5-8396-4B10-861E-753E7256A124}" srcOrd="0" destOrd="0" presId="urn:microsoft.com/office/officeart/2005/8/layout/arrow2"/>
    <dgm:cxn modelId="{0A978938-28F8-4B98-81EC-C279034F1BF4}" type="presParOf" srcId="{5C57B603-A25D-4A2A-8A5C-AD0FA13C707F}" destId="{8EDEC488-9AE7-4241-9203-1C219D5DFBAC}" srcOrd="0" destOrd="0" presId="urn:microsoft.com/office/officeart/2005/8/layout/arrow2"/>
    <dgm:cxn modelId="{1222E663-752A-4A20-A901-EEA31281B7FE}" type="presParOf" srcId="{5C57B603-A25D-4A2A-8A5C-AD0FA13C707F}" destId="{C1D1E8C6-1CE0-4B83-B33C-F031BD7E0353}" srcOrd="1" destOrd="0" presId="urn:microsoft.com/office/officeart/2005/8/layout/arrow2"/>
    <dgm:cxn modelId="{453B55DF-F4ED-4776-BA18-163D04A73F48}" type="presParOf" srcId="{C1D1E8C6-1CE0-4B83-B33C-F031BD7E0353}" destId="{F5BF1515-82D3-426E-A0BD-4FB57F007FBC}" srcOrd="0" destOrd="0" presId="urn:microsoft.com/office/officeart/2005/8/layout/arrow2"/>
    <dgm:cxn modelId="{D03DE19C-85B0-457F-80FC-BD31D1C64577}" type="presParOf" srcId="{C1D1E8C6-1CE0-4B83-B33C-F031BD7E0353}" destId="{D91E90B5-8396-4B10-861E-753E7256A124}" srcOrd="1" destOrd="0" presId="urn:microsoft.com/office/officeart/2005/8/layout/arrow2"/>
    <dgm:cxn modelId="{8F40BEAE-939E-49D3-B324-F6708D977B7E}" type="presParOf" srcId="{C1D1E8C6-1CE0-4B83-B33C-F031BD7E0353}" destId="{A07548CB-9714-4A05-AFD3-5786A000EEED}" srcOrd="2" destOrd="0" presId="urn:microsoft.com/office/officeart/2005/8/layout/arrow2"/>
    <dgm:cxn modelId="{F78836DF-7983-4F86-A15B-BFD630B9A214}" type="presParOf" srcId="{C1D1E8C6-1CE0-4B83-B33C-F031BD7E0353}" destId="{7E9B9D88-E523-4550-B3AF-B4CFDFF0BBC3}" srcOrd="3" destOrd="0" presId="urn:microsoft.com/office/officeart/2005/8/layout/arrow2"/>
    <dgm:cxn modelId="{8E6DCB75-5339-4C0E-8B0E-01105FFEAFAA}" type="presParOf" srcId="{C1D1E8C6-1CE0-4B83-B33C-F031BD7E0353}" destId="{955E68BE-9CD5-434A-8A1D-C95E013F77A4}" srcOrd="4" destOrd="0" presId="urn:microsoft.com/office/officeart/2005/8/layout/arrow2"/>
    <dgm:cxn modelId="{76FAE7A5-97CE-4E8E-B8F5-E34FA5DC266E}" type="presParOf" srcId="{C1D1E8C6-1CE0-4B83-B33C-F031BD7E0353}" destId="{7914EE80-10B0-47F2-99F6-91E4BCA21058}" srcOrd="5" destOrd="0" presId="urn:microsoft.com/office/officeart/2005/8/layout/arrow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9D49E-FF13-4BFF-98CA-0F49290CA529}">
      <dsp:nvSpPr>
        <dsp:cNvPr id="0" name=""/>
        <dsp:cNvSpPr/>
      </dsp:nvSpPr>
      <dsp:spPr>
        <a:xfrm>
          <a:off x="8" y="23338"/>
          <a:ext cx="4054091" cy="960822"/>
        </a:xfrm>
        <a:prstGeom prst="roundRect">
          <a:avLst>
            <a:gd name="adj" fmla="val 10000"/>
          </a:avLst>
        </a:prstGeom>
        <a:solidFill>
          <a:srgbClr val="345333">
            <a:alpha val="84000"/>
          </a:srgbClr>
        </a:solidFill>
        <a:ln>
          <a:solidFill>
            <a:schemeClr val="lt1">
              <a:hueOff val="0"/>
              <a:satOff val="0"/>
              <a:lumOff val="0"/>
            </a:schemeClr>
          </a:solid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b="1" kern="1200" dirty="0">
              <a:latin typeface="Calibri" pitchFamily="34" charset="0"/>
              <a:ea typeface="Tahoma" pitchFamily="34" charset="0"/>
              <a:cs typeface="Tahoma" pitchFamily="34" charset="0"/>
            </a:rPr>
            <a:t>Χώρα Εφαρμογής Έργου</a:t>
          </a:r>
          <a:r>
            <a:rPr lang="en-GB" sz="2000" b="1" kern="1200" dirty="0">
              <a:latin typeface="Calibri" pitchFamily="34" charset="0"/>
              <a:ea typeface="Tahoma" pitchFamily="34" charset="0"/>
              <a:cs typeface="Tahoma" pitchFamily="34" charset="0"/>
            </a:rPr>
            <a:t>: </a:t>
          </a:r>
          <a:r>
            <a:rPr lang="el-GR" sz="2000" b="1" kern="1200" dirty="0">
              <a:latin typeface="Calibri" pitchFamily="34" charset="0"/>
              <a:ea typeface="Tahoma" pitchFamily="34" charset="0"/>
              <a:cs typeface="Tahoma" pitchFamily="34" charset="0"/>
            </a:rPr>
            <a:t>Πολωνία</a:t>
          </a:r>
          <a:endParaRPr lang="en-US" sz="2000" b="0" kern="1200" dirty="0"/>
        </a:p>
      </dsp:txBody>
      <dsp:txXfrm>
        <a:off x="28150" y="51480"/>
        <a:ext cx="3997807" cy="904538"/>
      </dsp:txXfrm>
    </dsp:sp>
    <dsp:sp modelId="{BE2652DB-A028-480A-8335-F205CD25F0D7}">
      <dsp:nvSpPr>
        <dsp:cNvPr id="0" name=""/>
        <dsp:cNvSpPr/>
      </dsp:nvSpPr>
      <dsp:spPr>
        <a:xfrm>
          <a:off x="5295" y="1029719"/>
          <a:ext cx="2561676" cy="822622"/>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400" b="1" kern="1200" dirty="0">
              <a:latin typeface="Calibri" pitchFamily="34" charset="0"/>
              <a:ea typeface="Tahoma" pitchFamily="34" charset="0"/>
              <a:cs typeface="Tahoma" pitchFamily="34" charset="0"/>
            </a:rPr>
            <a:t> </a:t>
          </a:r>
          <a:r>
            <a:rPr lang="el-GR" sz="1400" b="1" kern="1200" dirty="0">
              <a:latin typeface="Calibri" pitchFamily="34" charset="0"/>
              <a:ea typeface="Tahoma" pitchFamily="34" charset="0"/>
              <a:cs typeface="Tahoma" pitchFamily="34" charset="0"/>
            </a:rPr>
            <a:t>Προϋπολογισμός </a:t>
          </a:r>
          <a:r>
            <a:rPr lang="en-US" sz="1400" b="1" kern="1200" dirty="0">
              <a:latin typeface="Calibri" pitchFamily="34" charset="0"/>
              <a:ea typeface="Tahoma" pitchFamily="34" charset="0"/>
              <a:cs typeface="Tahoma" pitchFamily="34" charset="0"/>
            </a:rPr>
            <a:t> </a:t>
          </a:r>
          <a:r>
            <a:rPr lang="el-GR" sz="1400" b="1" kern="1200" dirty="0">
              <a:latin typeface="Calibri" pitchFamily="34" charset="0"/>
              <a:ea typeface="Tahoma" pitchFamily="34" charset="0"/>
              <a:cs typeface="Tahoma" pitchFamily="34" charset="0"/>
            </a:rPr>
            <a:t>Έργου</a:t>
          </a:r>
          <a:r>
            <a:rPr lang="en-GB" sz="1400" b="1" kern="1200" dirty="0">
              <a:latin typeface="Calibri" pitchFamily="34" charset="0"/>
              <a:ea typeface="Tahoma" pitchFamily="34" charset="0"/>
              <a:cs typeface="Tahoma" pitchFamily="34" charset="0"/>
            </a:rPr>
            <a:t>: </a:t>
          </a:r>
        </a:p>
        <a:p>
          <a:pPr marL="0" marR="0" lvl="0" indent="0" algn="ctr" defTabSz="914400" eaLnBrk="1" fontAlgn="auto" latinLnBrk="0" hangingPunct="1">
            <a:lnSpc>
              <a:spcPct val="100000"/>
            </a:lnSpc>
            <a:spcBef>
              <a:spcPct val="0"/>
            </a:spcBef>
            <a:spcAft>
              <a:spcPts val="0"/>
            </a:spcAft>
            <a:buClrTx/>
            <a:buSzTx/>
            <a:buFontTx/>
            <a:buNone/>
            <a:tabLst/>
            <a:defRPr/>
          </a:pPr>
          <a:r>
            <a:rPr lang="en-US" sz="1600" kern="1200" dirty="0">
              <a:latin typeface="Calibri" pitchFamily="34" charset="0"/>
              <a:ea typeface="Tahoma" pitchFamily="34" charset="0"/>
              <a:cs typeface="Tahoma" pitchFamily="34" charset="0"/>
            </a:rPr>
            <a:t>6,383,847 €</a:t>
          </a:r>
        </a:p>
      </dsp:txBody>
      <dsp:txXfrm>
        <a:off x="29389" y="1053813"/>
        <a:ext cx="2513488" cy="774434"/>
      </dsp:txXfrm>
    </dsp:sp>
    <dsp:sp modelId="{A7DB0BB0-5792-45FA-A479-10AF2B806056}">
      <dsp:nvSpPr>
        <dsp:cNvPr id="0" name=""/>
        <dsp:cNvSpPr/>
      </dsp:nvSpPr>
      <dsp:spPr>
        <a:xfrm>
          <a:off x="5295" y="1920405"/>
          <a:ext cx="1173551" cy="822622"/>
        </a:xfrm>
        <a:prstGeom prst="roundRect">
          <a:avLst>
            <a:gd name="adj" fmla="val 10000"/>
          </a:avLst>
        </a:prstGeom>
        <a:solidFill>
          <a:schemeClr val="accent1">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1600" b="1" kern="1200" dirty="0">
              <a:latin typeface="Calibri" pitchFamily="34" charset="0"/>
              <a:ea typeface="Tahoma" pitchFamily="34" charset="0"/>
              <a:cs typeface="Tahoma" pitchFamily="34" charset="0"/>
            </a:rPr>
            <a:t>Διάρκεια</a:t>
          </a:r>
          <a:r>
            <a:rPr lang="en-GB" sz="1600" b="1" kern="1200" dirty="0">
              <a:latin typeface="Calibri" pitchFamily="34" charset="0"/>
              <a:ea typeface="Tahoma" pitchFamily="34" charset="0"/>
              <a:cs typeface="Tahoma" pitchFamily="34" charset="0"/>
            </a:rPr>
            <a:t>:</a:t>
          </a:r>
          <a:r>
            <a:rPr lang="en-GB" sz="1600" kern="1200" dirty="0">
              <a:latin typeface="Calibri" pitchFamily="34" charset="0"/>
              <a:ea typeface="Tahoma" pitchFamily="34" charset="0"/>
              <a:cs typeface="Tahoma" pitchFamily="34" charset="0"/>
            </a:rPr>
            <a:t> </a:t>
          </a:r>
        </a:p>
        <a:p>
          <a:pPr marL="0" marR="0" lvl="0" indent="0" algn="ctr" defTabSz="914400" eaLnBrk="1" fontAlgn="auto" latinLnBrk="0" hangingPunct="1">
            <a:lnSpc>
              <a:spcPct val="100000"/>
            </a:lnSpc>
            <a:spcBef>
              <a:spcPct val="0"/>
            </a:spcBef>
            <a:spcAft>
              <a:spcPts val="0"/>
            </a:spcAft>
            <a:buClrTx/>
            <a:buSzTx/>
            <a:buFontTx/>
            <a:buNone/>
            <a:tabLst/>
            <a:defRPr/>
          </a:pPr>
          <a:r>
            <a:rPr lang="en-GB" sz="1600" kern="1200" dirty="0">
              <a:latin typeface="Calibri" pitchFamily="34" charset="0"/>
              <a:ea typeface="Tahoma" pitchFamily="34" charset="0"/>
              <a:cs typeface="Tahoma" pitchFamily="34" charset="0"/>
            </a:rPr>
            <a:t>5</a:t>
          </a:r>
          <a:r>
            <a:rPr lang="el-GR" sz="1600" kern="1200" dirty="0">
              <a:latin typeface="Calibri" pitchFamily="34" charset="0"/>
              <a:ea typeface="Tahoma" pitchFamily="34" charset="0"/>
              <a:cs typeface="Tahoma" pitchFamily="34" charset="0"/>
            </a:rPr>
            <a:t>8</a:t>
          </a:r>
          <a:r>
            <a:rPr lang="en-GB" sz="1600" kern="1200" dirty="0">
              <a:latin typeface="Calibri" pitchFamily="34" charset="0"/>
              <a:ea typeface="Tahoma" pitchFamily="34" charset="0"/>
              <a:cs typeface="Tahoma" pitchFamily="34" charset="0"/>
            </a:rPr>
            <a:t> </a:t>
          </a:r>
          <a:r>
            <a:rPr lang="el-GR" sz="1600" kern="1200" dirty="0">
              <a:latin typeface="Calibri" pitchFamily="34" charset="0"/>
              <a:ea typeface="Tahoma" pitchFamily="34" charset="0"/>
              <a:cs typeface="Tahoma" pitchFamily="34" charset="0"/>
            </a:rPr>
            <a:t>μήνες</a:t>
          </a:r>
          <a:endParaRPr lang="fr-BE" sz="1600" kern="1200" dirty="0">
            <a:latin typeface="Calibri" pitchFamily="34" charset="0"/>
            <a:ea typeface="Tahoma" pitchFamily="34" charset="0"/>
            <a:cs typeface="Tahoma" pitchFamily="34" charset="0"/>
          </a:endParaRPr>
        </a:p>
      </dsp:txBody>
      <dsp:txXfrm>
        <a:off x="29389" y="1944499"/>
        <a:ext cx="1125363" cy="774434"/>
      </dsp:txXfrm>
    </dsp:sp>
    <dsp:sp modelId="{897DF1BB-8303-4D5F-A5D8-EE7094F23747}">
      <dsp:nvSpPr>
        <dsp:cNvPr id="0" name=""/>
        <dsp:cNvSpPr/>
      </dsp:nvSpPr>
      <dsp:spPr>
        <a:xfrm>
          <a:off x="1218185" y="1921237"/>
          <a:ext cx="1338834" cy="822622"/>
        </a:xfrm>
        <a:prstGeom prst="roundRect">
          <a:avLst>
            <a:gd name="adj" fmla="val 10000"/>
          </a:avLst>
        </a:prstGeom>
        <a:solidFill>
          <a:schemeClr val="accent1">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1600" b="1" kern="1200" dirty="0" err="1">
              <a:latin typeface="Calibri" pitchFamily="34" charset="0"/>
              <a:ea typeface="Tahoma" pitchFamily="34" charset="0"/>
              <a:cs typeface="Tahoma" pitchFamily="34" charset="0"/>
            </a:rPr>
            <a:t>Ημ</a:t>
          </a:r>
          <a:r>
            <a:rPr lang="el-GR" sz="1600" b="1" kern="1200" dirty="0">
              <a:latin typeface="Calibri" pitchFamily="34" charset="0"/>
              <a:ea typeface="Tahoma" pitchFamily="34" charset="0"/>
              <a:cs typeface="Tahoma" pitchFamily="34" charset="0"/>
            </a:rPr>
            <a:t>. Έναρξης</a:t>
          </a:r>
          <a:r>
            <a:rPr lang="fr-BE" sz="1600" b="1" kern="1200" dirty="0">
              <a:latin typeface="Calibri" pitchFamily="34" charset="0"/>
              <a:ea typeface="Tahoma" pitchFamily="34" charset="0"/>
              <a:cs typeface="Tahoma" pitchFamily="34" charset="0"/>
            </a:rPr>
            <a:t>: </a:t>
          </a:r>
        </a:p>
        <a:p>
          <a:pPr marL="0" marR="0" lvl="0" indent="0" algn="ctr" defTabSz="914400" eaLnBrk="1" fontAlgn="auto" latinLnBrk="0" hangingPunct="1">
            <a:lnSpc>
              <a:spcPct val="100000"/>
            </a:lnSpc>
            <a:spcBef>
              <a:spcPct val="0"/>
            </a:spcBef>
            <a:spcAft>
              <a:spcPts val="0"/>
            </a:spcAft>
            <a:buClrTx/>
            <a:buSzTx/>
            <a:buFontTx/>
            <a:buNone/>
            <a:tabLst/>
            <a:defRPr/>
          </a:pPr>
          <a:r>
            <a:rPr lang="en-GB" sz="1600" kern="1200" dirty="0">
              <a:latin typeface="Calibri" pitchFamily="34" charset="0"/>
              <a:ea typeface="Tahoma" pitchFamily="34" charset="0"/>
              <a:cs typeface="Tahoma" pitchFamily="34" charset="0"/>
            </a:rPr>
            <a:t>01/10/2019</a:t>
          </a:r>
        </a:p>
      </dsp:txBody>
      <dsp:txXfrm>
        <a:off x="1242279" y="1945331"/>
        <a:ext cx="1290646" cy="774434"/>
      </dsp:txXfrm>
    </dsp:sp>
    <dsp:sp modelId="{1C1DE7F7-C25F-40FD-9928-3600A01CE111}">
      <dsp:nvSpPr>
        <dsp:cNvPr id="0" name=""/>
        <dsp:cNvSpPr/>
      </dsp:nvSpPr>
      <dsp:spPr>
        <a:xfrm>
          <a:off x="2665550" y="1029719"/>
          <a:ext cx="1383253" cy="822622"/>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latin typeface="Calibri" pitchFamily="34" charset="0"/>
              <a:ea typeface="Tahoma" pitchFamily="34" charset="0"/>
              <a:cs typeface="Tahoma" pitchFamily="34" charset="0"/>
            </a:rPr>
            <a:t>Χρηματοδότηση ΕΕ</a:t>
          </a:r>
          <a:r>
            <a:rPr lang="en-GB" sz="1400" b="1" kern="1200" dirty="0">
              <a:latin typeface="Calibri" pitchFamily="34" charset="0"/>
              <a:ea typeface="Tahoma" pitchFamily="34" charset="0"/>
              <a:cs typeface="Tahoma" pitchFamily="34" charset="0"/>
            </a:rPr>
            <a:t> (LIFE+):</a:t>
          </a:r>
        </a:p>
        <a:p>
          <a:pPr marL="0" lvl="0" indent="0" algn="ctr" defTabSz="622300">
            <a:lnSpc>
              <a:spcPct val="90000"/>
            </a:lnSpc>
            <a:spcBef>
              <a:spcPct val="0"/>
            </a:spcBef>
            <a:spcAft>
              <a:spcPct val="35000"/>
            </a:spcAft>
            <a:buNone/>
          </a:pPr>
          <a:r>
            <a:rPr lang="en-US" sz="1600" kern="1200" dirty="0">
              <a:latin typeface="Calibri" pitchFamily="34" charset="0"/>
              <a:ea typeface="Tahoma" pitchFamily="34" charset="0"/>
              <a:cs typeface="Tahoma" pitchFamily="34" charset="0"/>
            </a:rPr>
            <a:t>3,508,365 €</a:t>
          </a:r>
        </a:p>
      </dsp:txBody>
      <dsp:txXfrm>
        <a:off x="2689644" y="1053813"/>
        <a:ext cx="1335065" cy="774434"/>
      </dsp:txXfrm>
    </dsp:sp>
    <dsp:sp modelId="{1A25BF43-06BD-4F78-8108-5EDDB35FB885}">
      <dsp:nvSpPr>
        <dsp:cNvPr id="0" name=""/>
        <dsp:cNvSpPr/>
      </dsp:nvSpPr>
      <dsp:spPr>
        <a:xfrm>
          <a:off x="2665550" y="1920405"/>
          <a:ext cx="1383253" cy="822622"/>
        </a:xfrm>
        <a:prstGeom prst="roundRect">
          <a:avLst>
            <a:gd name="adj" fmla="val 10000"/>
          </a:avLst>
        </a:prstGeom>
        <a:solidFill>
          <a:schemeClr val="accent1">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1600" b="1" kern="1200" dirty="0" err="1">
              <a:latin typeface="Calibri" pitchFamily="34" charset="0"/>
              <a:ea typeface="Tahoma" pitchFamily="34" charset="0"/>
              <a:cs typeface="Tahoma" pitchFamily="34" charset="0"/>
            </a:rPr>
            <a:t>Ημ</a:t>
          </a:r>
          <a:r>
            <a:rPr lang="el-GR" sz="1600" b="1" kern="1200" dirty="0">
              <a:latin typeface="Calibri" pitchFamily="34" charset="0"/>
              <a:ea typeface="Tahoma" pitchFamily="34" charset="0"/>
              <a:cs typeface="Tahoma" pitchFamily="34" charset="0"/>
            </a:rPr>
            <a:t>. </a:t>
          </a:r>
          <a:r>
            <a:rPr lang="el-GR" sz="1600" b="1" kern="1200" dirty="0" err="1">
              <a:latin typeface="Calibri" pitchFamily="34" charset="0"/>
              <a:ea typeface="Tahoma" pitchFamily="34" charset="0"/>
              <a:cs typeface="Tahoma" pitchFamily="34" charset="0"/>
            </a:rPr>
            <a:t>Ολοκήρωσης</a:t>
          </a:r>
          <a:r>
            <a:rPr lang="en-US" sz="1600" b="1" kern="1200" dirty="0">
              <a:latin typeface="Calibri" pitchFamily="34" charset="0"/>
              <a:ea typeface="Tahoma" pitchFamily="34" charset="0"/>
              <a:cs typeface="Tahoma" pitchFamily="34" charset="0"/>
            </a:rPr>
            <a:t>:</a:t>
          </a:r>
          <a:r>
            <a:rPr lang="fr-BE" sz="1600" b="1" kern="1200" dirty="0">
              <a:latin typeface="Calibri" pitchFamily="34" charset="0"/>
              <a:ea typeface="Tahoma" pitchFamily="34" charset="0"/>
              <a:cs typeface="Tahoma" pitchFamily="34" charset="0"/>
            </a:rPr>
            <a:t> </a:t>
          </a:r>
          <a:r>
            <a:rPr lang="el-GR" sz="1600" b="0" kern="1200" dirty="0">
              <a:latin typeface="Calibri" pitchFamily="34" charset="0"/>
              <a:ea typeface="Tahoma" pitchFamily="34" charset="0"/>
              <a:cs typeface="Tahoma" pitchFamily="34" charset="0"/>
            </a:rPr>
            <a:t>30</a:t>
          </a:r>
          <a:r>
            <a:rPr lang="fr-BE" sz="1600" kern="1200" dirty="0">
              <a:latin typeface="Calibri" pitchFamily="34" charset="0"/>
              <a:ea typeface="Tahoma" pitchFamily="34" charset="0"/>
              <a:cs typeface="Tahoma" pitchFamily="34" charset="0"/>
            </a:rPr>
            <a:t>/0</a:t>
          </a:r>
          <a:r>
            <a:rPr lang="el-GR" sz="1600" kern="1200" dirty="0">
              <a:latin typeface="Calibri" pitchFamily="34" charset="0"/>
              <a:ea typeface="Tahoma" pitchFamily="34" charset="0"/>
              <a:cs typeface="Tahoma" pitchFamily="34" charset="0"/>
            </a:rPr>
            <a:t>6</a:t>
          </a:r>
          <a:r>
            <a:rPr lang="fr-BE" sz="1600" kern="1200" dirty="0">
              <a:latin typeface="Calibri" pitchFamily="34" charset="0"/>
              <a:ea typeface="Tahoma" pitchFamily="34" charset="0"/>
              <a:cs typeface="Tahoma" pitchFamily="34" charset="0"/>
            </a:rPr>
            <a:t>/2024</a:t>
          </a:r>
          <a:endParaRPr lang="en-GB" sz="1600" kern="1200" dirty="0">
            <a:effectLst>
              <a:outerShdw blurRad="38100" dist="38100" dir="2700000" algn="tl">
                <a:srgbClr val="C0C0C0"/>
              </a:outerShdw>
            </a:effectLst>
          </a:endParaRPr>
        </a:p>
      </dsp:txBody>
      <dsp:txXfrm>
        <a:off x="2689644" y="1944499"/>
        <a:ext cx="1335065" cy="774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EC488-9AE7-4241-9203-1C219D5DFBAC}">
      <dsp:nvSpPr>
        <dsp:cNvPr id="0" name=""/>
        <dsp:cNvSpPr/>
      </dsp:nvSpPr>
      <dsp:spPr>
        <a:xfrm>
          <a:off x="-142091" y="-104491"/>
          <a:ext cx="8229632" cy="4064000"/>
        </a:xfrm>
        <a:prstGeom prst="swooshArrow">
          <a:avLst>
            <a:gd name="adj1" fmla="val 25000"/>
            <a:gd name="adj2" fmla="val 25000"/>
          </a:avLst>
        </a:prstGeom>
        <a:solidFill>
          <a:schemeClr val="tx2">
            <a:lumMod val="75000"/>
          </a:schemeClr>
        </a:solidFill>
        <a:ln>
          <a:noFill/>
        </a:ln>
        <a:effectLst/>
      </dsp:spPr>
      <dsp:style>
        <a:lnRef idx="0">
          <a:scrgbClr r="0" g="0" b="0"/>
        </a:lnRef>
        <a:fillRef idx="1">
          <a:scrgbClr r="0" g="0" b="0"/>
        </a:fillRef>
        <a:effectRef idx="0">
          <a:scrgbClr r="0" g="0" b="0"/>
        </a:effectRef>
        <a:fontRef idx="minor"/>
      </dsp:style>
    </dsp:sp>
    <dsp:sp modelId="{F5BF1515-82D3-426E-A0BD-4FB57F007FBC}">
      <dsp:nvSpPr>
        <dsp:cNvPr id="0" name=""/>
        <dsp:cNvSpPr/>
      </dsp:nvSpPr>
      <dsp:spPr>
        <a:xfrm>
          <a:off x="3169654" y="1233934"/>
          <a:ext cx="717177" cy="718464"/>
        </a:xfrm>
        <a:prstGeom prst="ellipse">
          <a:avLst/>
        </a:prstGeom>
        <a:solidFill>
          <a:srgbClr val="D5D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1E90B5-8396-4B10-861E-753E7256A124}">
      <dsp:nvSpPr>
        <dsp:cNvPr id="0" name=""/>
        <dsp:cNvSpPr/>
      </dsp:nvSpPr>
      <dsp:spPr>
        <a:xfrm>
          <a:off x="2494807" y="2381508"/>
          <a:ext cx="1871340" cy="1849631"/>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1">
          <a:schemeClr val="dk1"/>
        </a:lnRef>
        <a:fillRef idx="2">
          <a:schemeClr val="dk1"/>
        </a:fillRef>
        <a:effectRef idx="1">
          <a:schemeClr val="dk1"/>
        </a:effectRef>
        <a:fontRef idx="minor">
          <a:schemeClr val="dk1"/>
        </a:fontRef>
      </dsp:style>
      <dsp:txBody>
        <a:bodyPr spcFirstLastPara="0" vert="horz" wrap="square" lIns="89583" tIns="0" rIns="0" bIns="0" numCol="1" spcCol="1270" anchor="t" anchorCtr="0">
          <a:noAutofit/>
        </a:bodyPr>
        <a:lstStyle/>
        <a:p>
          <a:pPr marL="0" lvl="0" indent="0" algn="l" defTabSz="711200">
            <a:lnSpc>
              <a:spcPct val="90000"/>
            </a:lnSpc>
            <a:spcBef>
              <a:spcPct val="0"/>
            </a:spcBef>
            <a:spcAft>
              <a:spcPct val="35000"/>
            </a:spcAft>
            <a:buNone/>
          </a:pPr>
          <a:r>
            <a:rPr lang="el-GR" sz="1600" kern="1200" dirty="0"/>
            <a:t>Η ΕΕ έχει δεσμευτεί να μειώσει τις εκπομπές αερίων του θερμοκηπίου κατά 40% πριν το 2030, και κατά τουλάχιστον 80% ως το 2050</a:t>
          </a:r>
        </a:p>
      </dsp:txBody>
      <dsp:txXfrm>
        <a:off x="2494807" y="2381508"/>
        <a:ext cx="1871340" cy="1849631"/>
      </dsp:txXfrm>
    </dsp:sp>
    <dsp:sp modelId="{A07548CB-9714-4A05-AFD3-5786A000EEED}">
      <dsp:nvSpPr>
        <dsp:cNvPr id="0" name=""/>
        <dsp:cNvSpPr/>
      </dsp:nvSpPr>
      <dsp:spPr>
        <a:xfrm>
          <a:off x="4698968" y="697758"/>
          <a:ext cx="959957" cy="942543"/>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9B9D88-E523-4550-B3AF-B4CFDFF0BBC3}">
      <dsp:nvSpPr>
        <dsp:cNvPr id="0" name=""/>
        <dsp:cNvSpPr/>
      </dsp:nvSpPr>
      <dsp:spPr>
        <a:xfrm>
          <a:off x="4638193" y="1988839"/>
          <a:ext cx="1444765" cy="2075160"/>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1">
          <a:schemeClr val="dk1"/>
        </a:lnRef>
        <a:fillRef idx="2">
          <a:schemeClr val="dk1"/>
        </a:fillRef>
        <a:effectRef idx="1">
          <a:schemeClr val="dk1"/>
        </a:effectRef>
        <a:fontRef idx="minor">
          <a:schemeClr val="dk1"/>
        </a:fontRef>
      </dsp:style>
      <dsp:txBody>
        <a:bodyPr spcFirstLastPara="0" vert="horz" wrap="square" lIns="161938" tIns="0" rIns="0" bIns="0" numCol="1" spcCol="1270" anchor="t" anchorCtr="0">
          <a:noAutofit/>
        </a:bodyPr>
        <a:lstStyle/>
        <a:p>
          <a:pPr marL="0" lvl="0" indent="0" algn="l" defTabSz="711200">
            <a:lnSpc>
              <a:spcPct val="90000"/>
            </a:lnSpc>
            <a:spcBef>
              <a:spcPct val="0"/>
            </a:spcBef>
            <a:spcAft>
              <a:spcPct val="35000"/>
            </a:spcAft>
            <a:buNone/>
          </a:pPr>
          <a:r>
            <a:rPr lang="el-GR" sz="1600" kern="1200" dirty="0"/>
            <a:t>Η στρατηγική αυτή απαιτεί μετάβαση από τη χρήση ορυκτών καυσίμων σε ανανεώσιμες πηγές ενέργειας</a:t>
          </a:r>
        </a:p>
      </dsp:txBody>
      <dsp:txXfrm>
        <a:off x="4638193" y="1988839"/>
        <a:ext cx="1444765" cy="2075160"/>
      </dsp:txXfrm>
    </dsp:sp>
    <dsp:sp modelId="{955E68BE-9CD5-434A-8A1D-C95E013F77A4}">
      <dsp:nvSpPr>
        <dsp:cNvPr id="0" name=""/>
        <dsp:cNvSpPr/>
      </dsp:nvSpPr>
      <dsp:spPr>
        <a:xfrm>
          <a:off x="6222930" y="463842"/>
          <a:ext cx="995435" cy="1010050"/>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14EE80-10B0-47F2-99F6-91E4BCA21058}">
      <dsp:nvSpPr>
        <dsp:cNvPr id="0" name=""/>
        <dsp:cNvSpPr/>
      </dsp:nvSpPr>
      <dsp:spPr>
        <a:xfrm>
          <a:off x="6367615" y="1949149"/>
          <a:ext cx="1536449" cy="196888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1">
          <a:schemeClr val="dk1"/>
        </a:lnRef>
        <a:fillRef idx="2">
          <a:schemeClr val="dk1"/>
        </a:fillRef>
        <a:effectRef idx="1">
          <a:schemeClr val="dk1"/>
        </a:effectRef>
        <a:fontRef idx="minor">
          <a:schemeClr val="dk1"/>
        </a:fontRef>
      </dsp:style>
      <dsp:txBody>
        <a:bodyPr spcFirstLastPara="0" vert="horz" wrap="square" lIns="223957" tIns="0" rIns="0" bIns="0" numCol="1" spcCol="1270" anchor="t" anchorCtr="0">
          <a:noAutofit/>
        </a:bodyPr>
        <a:lstStyle/>
        <a:p>
          <a:pPr marL="0" lvl="0" indent="0" algn="l" defTabSz="711200">
            <a:lnSpc>
              <a:spcPct val="90000"/>
            </a:lnSpc>
            <a:spcBef>
              <a:spcPct val="0"/>
            </a:spcBef>
            <a:spcAft>
              <a:spcPct val="35000"/>
            </a:spcAft>
            <a:buNone/>
          </a:pPr>
          <a:r>
            <a:rPr lang="el-GR" sz="1600" kern="1200" dirty="0"/>
            <a:t>Αποτέλεσμα αυτής της μετάβασης είναι η σταδιακή απεξάρτηση της παραγωγής ενέργειας από τον άνθρακα</a:t>
          </a:r>
        </a:p>
      </dsp:txBody>
      <dsp:txXfrm>
        <a:off x="6367615" y="1949149"/>
        <a:ext cx="1536449" cy="196888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38F8EDDF-3433-43ED-A7F0-CD1FDF0386F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85E6289B-0BB3-460D-9616-0FA978811A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FBF661-2097-48AB-A9F8-BBD69785A35D}" type="datetimeFigureOut">
              <a:rPr lang="el-GR" smtClean="0"/>
              <a:t>24/5/2022</a:t>
            </a:fld>
            <a:endParaRPr lang="el-GR"/>
          </a:p>
        </p:txBody>
      </p:sp>
      <p:sp>
        <p:nvSpPr>
          <p:cNvPr id="4" name="Θέση υποσέλιδου 3">
            <a:extLst>
              <a:ext uri="{FF2B5EF4-FFF2-40B4-BE49-F238E27FC236}">
                <a16:creationId xmlns:a16="http://schemas.microsoft.com/office/drawing/2014/main" id="{F1990A28-8413-4BB0-BAD8-639D2CDA02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DAD5BC6F-C68A-45D9-BEEB-6F1FB96198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D4CD70-63FE-4DB1-8E19-A1784CB64433}" type="slidenum">
              <a:rPr lang="el-GR" smtClean="0"/>
              <a:t>‹#›</a:t>
            </a:fld>
            <a:endParaRPr lang="el-GR"/>
          </a:p>
        </p:txBody>
      </p:sp>
    </p:spTree>
    <p:extLst>
      <p:ext uri="{BB962C8B-B14F-4D97-AF65-F5344CB8AC3E}">
        <p14:creationId xmlns:p14="http://schemas.microsoft.com/office/powerpoint/2010/main" val="1597395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5/24/2022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F533E96-F078-4B3D-A8F4-F1AF21EBC357}" type="slidenum">
              <a:rPr lang="en-US" smtClean="0"/>
              <a:t>3</a:t>
            </a:fld>
            <a:endParaRPr lang="en-US"/>
          </a:p>
        </p:txBody>
      </p:sp>
    </p:spTree>
    <p:extLst>
      <p:ext uri="{BB962C8B-B14F-4D97-AF65-F5344CB8AC3E}">
        <p14:creationId xmlns:p14="http://schemas.microsoft.com/office/powerpoint/2010/main" val="979163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jpe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image" Target="../media/image9.jp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5070" y="3694482"/>
            <a:ext cx="7975483" cy="685791"/>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7" name="Ομάδα 6">
            <a:extLst>
              <a:ext uri="{FF2B5EF4-FFF2-40B4-BE49-F238E27FC236}">
                <a16:creationId xmlns:a16="http://schemas.microsoft.com/office/drawing/2014/main" id="{0CB8BE6B-D8AF-48E4-B278-50BEEE2C31B8}"/>
              </a:ext>
            </a:extLst>
          </p:cNvPr>
          <p:cNvGrpSpPr/>
          <p:nvPr userDrawn="1"/>
        </p:nvGrpSpPr>
        <p:grpSpPr>
          <a:xfrm>
            <a:off x="3079611" y="0"/>
            <a:ext cx="2542592" cy="5143500"/>
            <a:chOff x="1884556" y="0"/>
            <a:chExt cx="2688336" cy="6858000"/>
          </a:xfrm>
        </p:grpSpPr>
        <p:sp>
          <p:nvSpPr>
            <p:cNvPr id="8" name="Βέλος: Διάσημα 7">
              <a:extLst>
                <a:ext uri="{FF2B5EF4-FFF2-40B4-BE49-F238E27FC236}">
                  <a16:creationId xmlns:a16="http://schemas.microsoft.com/office/drawing/2014/main" id="{97AB41F2-3CC6-4542-9CEE-FA2AD0D9225D}"/>
                </a:ext>
              </a:extLst>
            </p:cNvPr>
            <p:cNvSpPr/>
            <p:nvPr/>
          </p:nvSpPr>
          <p:spPr>
            <a:xfrm>
              <a:off x="2461520" y="0"/>
              <a:ext cx="2111372" cy="6858000"/>
            </a:xfrm>
            <a:prstGeom prst="chevron">
              <a:avLst>
                <a:gd name="adj" fmla="val 60250"/>
              </a:avLst>
            </a:prstGeom>
            <a:solidFill>
              <a:srgbClr val="289A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9" name="Βέλος: Διάσημα 8">
              <a:extLst>
                <a:ext uri="{FF2B5EF4-FFF2-40B4-BE49-F238E27FC236}">
                  <a16:creationId xmlns:a16="http://schemas.microsoft.com/office/drawing/2014/main" id="{CC1CDA70-8822-4471-B673-3021A6EB1401}"/>
                </a:ext>
              </a:extLst>
            </p:cNvPr>
            <p:cNvSpPr/>
            <p:nvPr/>
          </p:nvSpPr>
          <p:spPr>
            <a:xfrm>
              <a:off x="2085724" y="0"/>
              <a:ext cx="2111372" cy="6858000"/>
            </a:xfrm>
            <a:prstGeom prst="chevron">
              <a:avLst>
                <a:gd name="adj" fmla="val 60250"/>
              </a:avLst>
            </a:prstGeom>
            <a:gradFill flip="none" rotWithShape="1">
              <a:gsLst>
                <a:gs pos="0">
                  <a:srgbClr val="25A8E0"/>
                </a:gs>
                <a:gs pos="53000">
                  <a:srgbClr val="0887C0"/>
                </a:gs>
                <a:gs pos="98000">
                  <a:srgbClr val="1C94CA">
                    <a:lumMod val="81000"/>
                    <a:lumOff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10" name="Βέλος: Διάσημα 9">
              <a:extLst>
                <a:ext uri="{FF2B5EF4-FFF2-40B4-BE49-F238E27FC236}">
                  <a16:creationId xmlns:a16="http://schemas.microsoft.com/office/drawing/2014/main" id="{9129E133-03FF-446A-B273-9E8A6F6C7A70}"/>
                </a:ext>
              </a:extLst>
            </p:cNvPr>
            <p:cNvSpPr/>
            <p:nvPr/>
          </p:nvSpPr>
          <p:spPr>
            <a:xfrm>
              <a:off x="1884556" y="0"/>
              <a:ext cx="2111372" cy="6858000"/>
            </a:xfrm>
            <a:prstGeom prst="chevron">
              <a:avLst>
                <a:gd name="adj" fmla="val 60250"/>
              </a:avLst>
            </a:prstGeom>
            <a:gradFill flip="none" rotWithShape="1">
              <a:gsLst>
                <a:gs pos="0">
                  <a:srgbClr val="25A8E0"/>
                </a:gs>
                <a:gs pos="66000">
                  <a:srgbClr val="1990C3"/>
                </a:gs>
                <a:gs pos="83000">
                  <a:srgbClr val="0887C0"/>
                </a:gs>
                <a:gs pos="98000">
                  <a:srgbClr val="1C94CA">
                    <a:lumMod val="81000"/>
                    <a:lumOff val="19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grpSp>
      <p:pic>
        <p:nvPicPr>
          <p:cNvPr id="12" name="Picture 8">
            <a:extLst>
              <a:ext uri="{FF2B5EF4-FFF2-40B4-BE49-F238E27FC236}">
                <a16:creationId xmlns:a16="http://schemas.microsoft.com/office/drawing/2014/main" id="{5B837FF5-3EE7-4CE0-9C29-E6686B2CB8DF}"/>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516255" y="1320165"/>
            <a:ext cx="2381250" cy="552450"/>
          </a:xfrm>
          <a:prstGeom prst="rect">
            <a:avLst/>
          </a:prstGeom>
        </p:spPr>
      </p:pic>
      <p:pic>
        <p:nvPicPr>
          <p:cNvPr id="13" name="Picture 2" descr="LIFE - Communication | EASME">
            <a:extLst>
              <a:ext uri="{FF2B5EF4-FFF2-40B4-BE49-F238E27FC236}">
                <a16:creationId xmlns:a16="http://schemas.microsoft.com/office/drawing/2014/main" id="{FDDFC0A0-E857-4AE9-B009-8F245610676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050975" y="8785"/>
            <a:ext cx="1085947" cy="7848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136D921-1E9A-4827-82C9-98799A208EFB}"/>
              </a:ext>
            </a:extLst>
          </p:cNvPr>
          <p:cNvSpPr txBox="1"/>
          <p:nvPr userDrawn="1"/>
        </p:nvSpPr>
        <p:spPr>
          <a:xfrm>
            <a:off x="5580412" y="62654"/>
            <a:ext cx="2160562" cy="338554"/>
          </a:xfrm>
          <a:prstGeom prst="rect">
            <a:avLst/>
          </a:prstGeom>
          <a:noFill/>
        </p:spPr>
        <p:txBody>
          <a:bodyPr wrap="square" rtlCol="0">
            <a:spAutoFit/>
          </a:bodyPr>
          <a:lstStyle/>
          <a:p>
            <a:r>
              <a:rPr lang="en-US" sz="1600" dirty="0">
                <a:solidFill>
                  <a:schemeClr val="tx2">
                    <a:lumMod val="75000"/>
                  </a:schemeClr>
                </a:solidFill>
              </a:rPr>
              <a:t>LIFE 18 ENV/</a:t>
            </a:r>
            <a:r>
              <a:rPr lang="en-US" sz="1600" dirty="0">
                <a:solidFill>
                  <a:srgbClr val="17375E"/>
                </a:solidFill>
              </a:rPr>
              <a:t>GR000019</a:t>
            </a:r>
            <a:endParaRPr lang="el-GR" sz="1600" dirty="0">
              <a:solidFill>
                <a:srgbClr val="17375E"/>
              </a:solidFill>
            </a:endParaRPr>
          </a:p>
        </p:txBody>
      </p:sp>
      <p:sp>
        <p:nvSpPr>
          <p:cNvPr id="15" name="TextBox 14">
            <a:extLst>
              <a:ext uri="{FF2B5EF4-FFF2-40B4-BE49-F238E27FC236}">
                <a16:creationId xmlns:a16="http://schemas.microsoft.com/office/drawing/2014/main" id="{409B9500-03AB-4FC8-96D5-7FA8D167C9D8}"/>
              </a:ext>
            </a:extLst>
          </p:cNvPr>
          <p:cNvSpPr txBox="1"/>
          <p:nvPr userDrawn="1"/>
        </p:nvSpPr>
        <p:spPr>
          <a:xfrm>
            <a:off x="5513900" y="2202418"/>
            <a:ext cx="3769232" cy="738664"/>
          </a:xfrm>
          <a:prstGeom prst="rect">
            <a:avLst/>
          </a:prstGeom>
          <a:noFill/>
        </p:spPr>
        <p:txBody>
          <a:bodyPr wrap="square">
            <a:spAutoFit/>
          </a:bodyPr>
          <a:lstStyle/>
          <a:p>
            <a:pPr algn="ctr"/>
            <a:r>
              <a:rPr lang="en-US" sz="1400" b="1" dirty="0">
                <a:solidFill>
                  <a:srgbClr val="229422"/>
                </a:solidFill>
              </a:rPr>
              <a:t>Demonstration of an advanced technique for eliminating coal mine wastewater (brines) combined with resource recovery</a:t>
            </a:r>
            <a:endParaRPr lang="el-GR" sz="1400" b="1" dirty="0">
              <a:solidFill>
                <a:srgbClr val="229422"/>
              </a:solidFill>
            </a:endParaRPr>
          </a:p>
        </p:txBody>
      </p:sp>
      <p:pic>
        <p:nvPicPr>
          <p:cNvPr id="6" name="Εικόνα 5">
            <a:extLst>
              <a:ext uri="{FF2B5EF4-FFF2-40B4-BE49-F238E27FC236}">
                <a16:creationId xmlns:a16="http://schemas.microsoft.com/office/drawing/2014/main" id="{F28D4251-7DD6-4CFD-97FA-B1E2EDAA05D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105243" y="1444443"/>
            <a:ext cx="4304149" cy="1066892"/>
          </a:xfrm>
          <a:prstGeom prst="rect">
            <a:avLst/>
          </a:prstGeom>
        </p:spPr>
      </p:pic>
      <p:pic>
        <p:nvPicPr>
          <p:cNvPr id="16" name="Εικόνα 15">
            <a:extLst>
              <a:ext uri="{FF2B5EF4-FFF2-40B4-BE49-F238E27FC236}">
                <a16:creationId xmlns:a16="http://schemas.microsoft.com/office/drawing/2014/main" id="{33EB9743-4B78-40C5-8D5F-53C08519C650}"/>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76518" y="4819107"/>
            <a:ext cx="3639627" cy="323116"/>
          </a:xfrm>
          <a:prstGeom prst="rect">
            <a:avLst/>
          </a:prstGeom>
        </p:spPr>
      </p:pic>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54997" y="798049"/>
            <a:ext cx="6461299" cy="725349"/>
          </a:xfrm>
          <a:prstGeom prst="rect">
            <a:avLst/>
          </a:prstGeom>
        </p:spPr>
        <p:txBody>
          <a:bodyPr>
            <a:normAutofit/>
          </a:bodyPr>
          <a:lstStyle>
            <a:lvl1pPr algn="l">
              <a:defRPr sz="3600">
                <a:solidFill>
                  <a:schemeClr val="tx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hasCustomPrompt="1"/>
          </p:nvPr>
        </p:nvSpPr>
        <p:spPr>
          <a:xfrm>
            <a:off x="2674357" y="1594264"/>
            <a:ext cx="6041939" cy="1789155"/>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grpSp>
        <p:nvGrpSpPr>
          <p:cNvPr id="7" name="Ομάδα 6">
            <a:extLst>
              <a:ext uri="{FF2B5EF4-FFF2-40B4-BE49-F238E27FC236}">
                <a16:creationId xmlns:a16="http://schemas.microsoft.com/office/drawing/2014/main" id="{5FC3D08D-1F05-4129-B92C-33AC5C3F6D22}"/>
              </a:ext>
            </a:extLst>
          </p:cNvPr>
          <p:cNvGrpSpPr/>
          <p:nvPr userDrawn="1"/>
        </p:nvGrpSpPr>
        <p:grpSpPr>
          <a:xfrm>
            <a:off x="814370" y="1"/>
            <a:ext cx="2037203" cy="5143500"/>
            <a:chOff x="1884556" y="0"/>
            <a:chExt cx="2312540" cy="6858000"/>
          </a:xfrm>
        </p:grpSpPr>
        <p:sp>
          <p:nvSpPr>
            <p:cNvPr id="8" name="Βέλος: Διάσημα 7">
              <a:extLst>
                <a:ext uri="{FF2B5EF4-FFF2-40B4-BE49-F238E27FC236}">
                  <a16:creationId xmlns:a16="http://schemas.microsoft.com/office/drawing/2014/main" id="{EE5F81EA-83CA-4AC6-BFB5-9B97A7AD69B8}"/>
                </a:ext>
              </a:extLst>
            </p:cNvPr>
            <p:cNvSpPr/>
            <p:nvPr/>
          </p:nvSpPr>
          <p:spPr>
            <a:xfrm>
              <a:off x="2085724" y="0"/>
              <a:ext cx="2111372" cy="6858000"/>
            </a:xfrm>
            <a:prstGeom prst="chevron">
              <a:avLst>
                <a:gd name="adj" fmla="val 60250"/>
              </a:avLst>
            </a:prstGeom>
            <a:gradFill flip="none" rotWithShape="1">
              <a:gsLst>
                <a:gs pos="0">
                  <a:srgbClr val="25A8E0"/>
                </a:gs>
                <a:gs pos="53000">
                  <a:srgbClr val="0887C0"/>
                </a:gs>
                <a:gs pos="98000">
                  <a:srgbClr val="1C94CA">
                    <a:lumMod val="81000"/>
                    <a:lumOff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9" name="Βέλος: Διάσημα 8">
              <a:extLst>
                <a:ext uri="{FF2B5EF4-FFF2-40B4-BE49-F238E27FC236}">
                  <a16:creationId xmlns:a16="http://schemas.microsoft.com/office/drawing/2014/main" id="{5AC26E11-1166-4CCF-BD98-14EACCCFE427}"/>
                </a:ext>
              </a:extLst>
            </p:cNvPr>
            <p:cNvSpPr/>
            <p:nvPr/>
          </p:nvSpPr>
          <p:spPr>
            <a:xfrm>
              <a:off x="1884556" y="0"/>
              <a:ext cx="2111372" cy="6858000"/>
            </a:xfrm>
            <a:prstGeom prst="chevron">
              <a:avLst>
                <a:gd name="adj" fmla="val 60250"/>
              </a:avLst>
            </a:prstGeom>
            <a:gradFill flip="none" rotWithShape="1">
              <a:gsLst>
                <a:gs pos="0">
                  <a:srgbClr val="25A8E0"/>
                </a:gs>
                <a:gs pos="66000">
                  <a:srgbClr val="1990C3"/>
                </a:gs>
                <a:gs pos="83000">
                  <a:srgbClr val="0887C0"/>
                </a:gs>
                <a:gs pos="98000">
                  <a:srgbClr val="1C94CA">
                    <a:lumMod val="81000"/>
                    <a:lumOff val="19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grpSp>
      <p:pic>
        <p:nvPicPr>
          <p:cNvPr id="11" name="Εικόνα 10" descr="Εικόνα που περιέχει κτίριο, δωμάτιο, κουρτίνα&#10;&#10;Περιγραφή που δημιουργήθηκε αυτόματα">
            <a:extLst>
              <a:ext uri="{FF2B5EF4-FFF2-40B4-BE49-F238E27FC236}">
                <a16:creationId xmlns:a16="http://schemas.microsoft.com/office/drawing/2014/main" id="{1E820B3C-9895-4475-8D9D-13287A3DC0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53200" y="62145"/>
            <a:ext cx="2381250" cy="552450"/>
          </a:xfrm>
          <a:prstGeom prst="rect">
            <a:avLst/>
          </a:prstGeom>
        </p:spPr>
      </p:pic>
      <p:pic>
        <p:nvPicPr>
          <p:cNvPr id="16" name="Εικόνα 15">
            <a:extLst>
              <a:ext uri="{FF2B5EF4-FFF2-40B4-BE49-F238E27FC236}">
                <a16:creationId xmlns:a16="http://schemas.microsoft.com/office/drawing/2014/main" id="{14B988A2-FDC1-4A72-A365-B661D9AAAD3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8566" y="3469195"/>
            <a:ext cx="583964" cy="587918"/>
          </a:xfrm>
          <a:prstGeom prst="rect">
            <a:avLst/>
          </a:prstGeom>
        </p:spPr>
      </p:pic>
      <p:pic>
        <p:nvPicPr>
          <p:cNvPr id="18" name="Εικόνα 17">
            <a:extLst>
              <a:ext uri="{FF2B5EF4-FFF2-40B4-BE49-F238E27FC236}">
                <a16:creationId xmlns:a16="http://schemas.microsoft.com/office/drawing/2014/main" id="{73DEE3B3-75DB-46C4-8D19-DC8BFCE8F4C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89257" y="3618333"/>
            <a:ext cx="1414463" cy="288230"/>
          </a:xfrm>
          <a:prstGeom prst="rect">
            <a:avLst/>
          </a:prstGeom>
        </p:spPr>
      </p:pic>
      <p:pic>
        <p:nvPicPr>
          <p:cNvPr id="20" name="Εικόνα 19">
            <a:extLst>
              <a:ext uri="{FF2B5EF4-FFF2-40B4-BE49-F238E27FC236}">
                <a16:creationId xmlns:a16="http://schemas.microsoft.com/office/drawing/2014/main" id="{26AB40E2-9427-4DC9-89D6-B10BC74A8B5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40389" y="3549318"/>
            <a:ext cx="1263715" cy="539778"/>
          </a:xfrm>
          <a:prstGeom prst="rect">
            <a:avLst/>
          </a:prstGeom>
        </p:spPr>
      </p:pic>
      <p:pic>
        <p:nvPicPr>
          <p:cNvPr id="22" name="Εικόνα 21">
            <a:extLst>
              <a:ext uri="{FF2B5EF4-FFF2-40B4-BE49-F238E27FC236}">
                <a16:creationId xmlns:a16="http://schemas.microsoft.com/office/drawing/2014/main" id="{E3658268-E980-4DC3-9CBA-3C9A6F7B771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248947" y="3612821"/>
            <a:ext cx="1073205" cy="412771"/>
          </a:xfrm>
          <a:prstGeom prst="rect">
            <a:avLst/>
          </a:prstGeom>
        </p:spPr>
      </p:pic>
      <p:pic>
        <p:nvPicPr>
          <p:cNvPr id="24" name="Εικόνα 23">
            <a:extLst>
              <a:ext uri="{FF2B5EF4-FFF2-40B4-BE49-F238E27FC236}">
                <a16:creationId xmlns:a16="http://schemas.microsoft.com/office/drawing/2014/main" id="{664B5952-DF78-480C-8BA7-97805891BC8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381039" y="3365746"/>
            <a:ext cx="1423762" cy="817701"/>
          </a:xfrm>
          <a:prstGeom prst="rect">
            <a:avLst/>
          </a:prstGeom>
        </p:spPr>
      </p:pic>
      <p:pic>
        <p:nvPicPr>
          <p:cNvPr id="26" name="Εικόνα 25">
            <a:extLst>
              <a:ext uri="{FF2B5EF4-FFF2-40B4-BE49-F238E27FC236}">
                <a16:creationId xmlns:a16="http://schemas.microsoft.com/office/drawing/2014/main" id="{A5FD2675-F7A8-4BEB-9174-BBC1106E233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198427" y="4217899"/>
            <a:ext cx="1647529" cy="288318"/>
          </a:xfrm>
          <a:prstGeom prst="rect">
            <a:avLst/>
          </a:prstGeom>
        </p:spPr>
      </p:pic>
      <p:pic>
        <p:nvPicPr>
          <p:cNvPr id="30" name="Εικόνα 29">
            <a:extLst>
              <a:ext uri="{FF2B5EF4-FFF2-40B4-BE49-F238E27FC236}">
                <a16:creationId xmlns:a16="http://schemas.microsoft.com/office/drawing/2014/main" id="{F5658C8C-039B-48CB-A0D6-BA7B7093C8A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0949" y="4024199"/>
            <a:ext cx="658880" cy="639483"/>
          </a:xfrm>
          <a:prstGeom prst="rect">
            <a:avLst/>
          </a:prstGeom>
        </p:spPr>
      </p:pic>
      <p:pic>
        <p:nvPicPr>
          <p:cNvPr id="32" name="Εικόνα 31">
            <a:extLst>
              <a:ext uri="{FF2B5EF4-FFF2-40B4-BE49-F238E27FC236}">
                <a16:creationId xmlns:a16="http://schemas.microsoft.com/office/drawing/2014/main" id="{A68CECF6-56FF-4F2C-8C14-340DAA823968}"/>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453267" y="4019728"/>
            <a:ext cx="1263715" cy="631858"/>
          </a:xfrm>
          <a:prstGeom prst="rect">
            <a:avLst/>
          </a:prstGeom>
        </p:spPr>
      </p:pic>
      <p:pic>
        <p:nvPicPr>
          <p:cNvPr id="6" name="Εικόνα 5">
            <a:extLst>
              <a:ext uri="{FF2B5EF4-FFF2-40B4-BE49-F238E27FC236}">
                <a16:creationId xmlns:a16="http://schemas.microsoft.com/office/drawing/2014/main" id="{11B5E0F3-AAB1-41F1-91CC-495F4373383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996489" y="4176292"/>
            <a:ext cx="1380382" cy="487390"/>
          </a:xfrm>
          <a:prstGeom prst="rect">
            <a:avLst/>
          </a:prstGeom>
        </p:spPr>
      </p:pic>
      <p:pic>
        <p:nvPicPr>
          <p:cNvPr id="21" name="Εικόνα 20">
            <a:extLst>
              <a:ext uri="{FF2B5EF4-FFF2-40B4-BE49-F238E27FC236}">
                <a16:creationId xmlns:a16="http://schemas.microsoft.com/office/drawing/2014/main" id="{445B605C-DCC8-45EE-9C73-9FA046C5E05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385885" y="4825709"/>
            <a:ext cx="3639627" cy="323116"/>
          </a:xfrm>
          <a:prstGeom prst="rect">
            <a:avLst/>
          </a:prstGeom>
        </p:spPr>
      </p:pic>
      <p:pic>
        <p:nvPicPr>
          <p:cNvPr id="23" name="Picture 2" descr="LIFE - Communication | EASME">
            <a:extLst>
              <a:ext uri="{FF2B5EF4-FFF2-40B4-BE49-F238E27FC236}">
                <a16:creationId xmlns:a16="http://schemas.microsoft.com/office/drawing/2014/main" id="{811E6BAB-89FF-4C23-A384-0961B053116B}"/>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058053" y="4358654"/>
            <a:ext cx="1085947" cy="78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39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5048" y="2209075"/>
            <a:ext cx="6461299" cy="725349"/>
          </a:xfrm>
          <a:prstGeom prst="rect">
            <a:avLst/>
          </a:prstGeom>
        </p:spPr>
        <p:txBody>
          <a:bodyPr>
            <a:normAutofit/>
          </a:bodyPr>
          <a:lstStyle>
            <a:lvl1pPr algn="l">
              <a:defRPr sz="3600">
                <a:solidFill>
                  <a:schemeClr val="tx1"/>
                </a:solidFill>
                <a:effectLst>
                  <a:outerShdw blurRad="50800" dist="38100" dir="2700000" algn="tl" rotWithShape="0">
                    <a:prstClr val="black">
                      <a:alpha val="40000"/>
                    </a:prstClr>
                  </a:outerShdw>
                </a:effectLst>
              </a:defRPr>
            </a:lvl1pPr>
          </a:lstStyle>
          <a:p>
            <a:r>
              <a:rPr lang="en-US" dirty="0"/>
              <a:t>Click to edit Master title style</a:t>
            </a:r>
          </a:p>
        </p:txBody>
      </p:sp>
      <p:grpSp>
        <p:nvGrpSpPr>
          <p:cNvPr id="7" name="Ομάδα 6">
            <a:extLst>
              <a:ext uri="{FF2B5EF4-FFF2-40B4-BE49-F238E27FC236}">
                <a16:creationId xmlns:a16="http://schemas.microsoft.com/office/drawing/2014/main" id="{5FC3D08D-1F05-4129-B92C-33AC5C3F6D22}"/>
              </a:ext>
            </a:extLst>
          </p:cNvPr>
          <p:cNvGrpSpPr/>
          <p:nvPr userDrawn="1"/>
        </p:nvGrpSpPr>
        <p:grpSpPr>
          <a:xfrm>
            <a:off x="814370" y="1"/>
            <a:ext cx="2037203" cy="5143500"/>
            <a:chOff x="1884556" y="0"/>
            <a:chExt cx="2312540" cy="6858000"/>
          </a:xfrm>
        </p:grpSpPr>
        <p:sp>
          <p:nvSpPr>
            <p:cNvPr id="8" name="Βέλος: Διάσημα 7">
              <a:extLst>
                <a:ext uri="{FF2B5EF4-FFF2-40B4-BE49-F238E27FC236}">
                  <a16:creationId xmlns:a16="http://schemas.microsoft.com/office/drawing/2014/main" id="{EE5F81EA-83CA-4AC6-BFB5-9B97A7AD69B8}"/>
                </a:ext>
              </a:extLst>
            </p:cNvPr>
            <p:cNvSpPr/>
            <p:nvPr/>
          </p:nvSpPr>
          <p:spPr>
            <a:xfrm>
              <a:off x="2085724" y="0"/>
              <a:ext cx="2111372" cy="6858000"/>
            </a:xfrm>
            <a:prstGeom prst="chevron">
              <a:avLst>
                <a:gd name="adj" fmla="val 60250"/>
              </a:avLst>
            </a:prstGeom>
            <a:gradFill flip="none" rotWithShape="1">
              <a:gsLst>
                <a:gs pos="0">
                  <a:srgbClr val="25A8E0"/>
                </a:gs>
                <a:gs pos="53000">
                  <a:srgbClr val="0887C0"/>
                </a:gs>
                <a:gs pos="98000">
                  <a:srgbClr val="1C94CA">
                    <a:lumMod val="81000"/>
                    <a:lumOff val="19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9" name="Βέλος: Διάσημα 8">
              <a:extLst>
                <a:ext uri="{FF2B5EF4-FFF2-40B4-BE49-F238E27FC236}">
                  <a16:creationId xmlns:a16="http://schemas.microsoft.com/office/drawing/2014/main" id="{5AC26E11-1166-4CCF-BD98-14EACCCFE427}"/>
                </a:ext>
              </a:extLst>
            </p:cNvPr>
            <p:cNvSpPr/>
            <p:nvPr/>
          </p:nvSpPr>
          <p:spPr>
            <a:xfrm>
              <a:off x="1884556" y="0"/>
              <a:ext cx="2111372" cy="6858000"/>
            </a:xfrm>
            <a:prstGeom prst="chevron">
              <a:avLst>
                <a:gd name="adj" fmla="val 60250"/>
              </a:avLst>
            </a:prstGeom>
            <a:gradFill flip="none" rotWithShape="1">
              <a:gsLst>
                <a:gs pos="0">
                  <a:srgbClr val="25A8E0"/>
                </a:gs>
                <a:gs pos="66000">
                  <a:srgbClr val="1990C3"/>
                </a:gs>
                <a:gs pos="83000">
                  <a:srgbClr val="0887C0"/>
                </a:gs>
                <a:gs pos="98000">
                  <a:srgbClr val="1C94CA">
                    <a:lumMod val="81000"/>
                    <a:lumOff val="19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grpSp>
      <p:pic>
        <p:nvPicPr>
          <p:cNvPr id="11" name="Εικόνα 10" descr="Εικόνα που περιέχει κτίριο, δωμάτιο, κουρτίνα&#10;&#10;Περιγραφή που δημιουργήθηκε αυτόματα">
            <a:extLst>
              <a:ext uri="{FF2B5EF4-FFF2-40B4-BE49-F238E27FC236}">
                <a16:creationId xmlns:a16="http://schemas.microsoft.com/office/drawing/2014/main" id="{1E820B3C-9895-4475-8D9D-13287A3DC0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53200" y="62145"/>
            <a:ext cx="2381250" cy="552450"/>
          </a:xfrm>
          <a:prstGeom prst="rect">
            <a:avLst/>
          </a:prstGeom>
        </p:spPr>
      </p:pic>
      <p:pic>
        <p:nvPicPr>
          <p:cNvPr id="21" name="Εικόνα 20">
            <a:extLst>
              <a:ext uri="{FF2B5EF4-FFF2-40B4-BE49-F238E27FC236}">
                <a16:creationId xmlns:a16="http://schemas.microsoft.com/office/drawing/2014/main" id="{445B605C-DCC8-45EE-9C73-9FA046C5E0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85885" y="4825709"/>
            <a:ext cx="3639627" cy="323116"/>
          </a:xfrm>
          <a:prstGeom prst="rect">
            <a:avLst/>
          </a:prstGeom>
        </p:spPr>
      </p:pic>
      <p:pic>
        <p:nvPicPr>
          <p:cNvPr id="23" name="Picture 2" descr="LIFE - Communication | EASME">
            <a:extLst>
              <a:ext uri="{FF2B5EF4-FFF2-40B4-BE49-F238E27FC236}">
                <a16:creationId xmlns:a16="http://schemas.microsoft.com/office/drawing/2014/main" id="{811E6BAB-89FF-4C23-A384-0961B053116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058053" y="4358654"/>
            <a:ext cx="1085947" cy="78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133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4217" y="180089"/>
            <a:ext cx="8246070" cy="763526"/>
          </a:xfrm>
          <a:prstGeom prst="rect">
            <a:avLst/>
          </a:prstGeo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pic>
        <p:nvPicPr>
          <p:cNvPr id="5" name="Εικόνα 4">
            <a:extLst>
              <a:ext uri="{FF2B5EF4-FFF2-40B4-BE49-F238E27FC236}">
                <a16:creationId xmlns:a16="http://schemas.microsoft.com/office/drawing/2014/main" id="{025042EA-C84A-445D-91D1-80EE914AC2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88728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4217" y="180089"/>
            <a:ext cx="8246070" cy="763526"/>
          </a:xfrm>
          <a:prstGeom prst="rect">
            <a:avLst/>
          </a:prstGeo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6" name="Ορθογώνιο: Στρογγύλεμα γωνιών 5">
            <a:extLst>
              <a:ext uri="{FF2B5EF4-FFF2-40B4-BE49-F238E27FC236}">
                <a16:creationId xmlns:a16="http://schemas.microsoft.com/office/drawing/2014/main" id="{57EEE1A5-DFDE-40ED-99D8-E5894730BC50}"/>
              </a:ext>
            </a:extLst>
          </p:cNvPr>
          <p:cNvSpPr/>
          <p:nvPr/>
        </p:nvSpPr>
        <p:spPr>
          <a:xfrm>
            <a:off x="65187" y="792663"/>
            <a:ext cx="1726506" cy="3914727"/>
          </a:xfrm>
          <a:prstGeom prst="roundRect">
            <a:avLst>
              <a:gd name="adj" fmla="val 10000"/>
            </a:avLst>
          </a:prstGeom>
          <a:solidFill>
            <a:srgbClr val="58BA6F">
              <a:alpha val="90000"/>
            </a:srgb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dirty="0"/>
          </a:p>
        </p:txBody>
      </p:sp>
      <p:sp>
        <p:nvSpPr>
          <p:cNvPr id="10" name="Ορθογώνιο: Στρογγύλεμα γωνιών 9">
            <a:extLst>
              <a:ext uri="{FF2B5EF4-FFF2-40B4-BE49-F238E27FC236}">
                <a16:creationId xmlns:a16="http://schemas.microsoft.com/office/drawing/2014/main" id="{AE75F1DC-BD20-43B9-B393-ED6EDF2388FA}"/>
              </a:ext>
            </a:extLst>
          </p:cNvPr>
          <p:cNvSpPr/>
          <p:nvPr/>
        </p:nvSpPr>
        <p:spPr>
          <a:xfrm>
            <a:off x="1892251" y="792663"/>
            <a:ext cx="1726506" cy="3914727"/>
          </a:xfrm>
          <a:prstGeom prst="roundRect">
            <a:avLst>
              <a:gd name="adj" fmla="val 10000"/>
            </a:avLst>
          </a:prstGeom>
          <a:solidFill>
            <a:srgbClr val="58BA6F">
              <a:alpha val="90000"/>
            </a:srgb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dirty="0"/>
          </a:p>
        </p:txBody>
      </p:sp>
      <p:sp>
        <p:nvSpPr>
          <p:cNvPr id="13" name="Ορθογώνιο: Στρογγύλεμα γωνιών 12">
            <a:extLst>
              <a:ext uri="{FF2B5EF4-FFF2-40B4-BE49-F238E27FC236}">
                <a16:creationId xmlns:a16="http://schemas.microsoft.com/office/drawing/2014/main" id="{A890D4D8-F74E-40CC-B50D-3006C4D03553}"/>
              </a:ext>
            </a:extLst>
          </p:cNvPr>
          <p:cNvSpPr/>
          <p:nvPr/>
        </p:nvSpPr>
        <p:spPr>
          <a:xfrm>
            <a:off x="3708134" y="792663"/>
            <a:ext cx="1726506" cy="3914727"/>
          </a:xfrm>
          <a:prstGeom prst="roundRect">
            <a:avLst>
              <a:gd name="adj" fmla="val 10000"/>
            </a:avLst>
          </a:prstGeom>
          <a:solidFill>
            <a:srgbClr val="58BA6F">
              <a:alpha val="90000"/>
            </a:srgb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dirty="0"/>
          </a:p>
        </p:txBody>
      </p:sp>
      <p:sp>
        <p:nvSpPr>
          <p:cNvPr id="16" name="Ορθογώνιο: Στρογγύλεμα γωνιών 15">
            <a:extLst>
              <a:ext uri="{FF2B5EF4-FFF2-40B4-BE49-F238E27FC236}">
                <a16:creationId xmlns:a16="http://schemas.microsoft.com/office/drawing/2014/main" id="{DBB70218-02D5-4470-A3D4-2609A131FAD8}"/>
              </a:ext>
            </a:extLst>
          </p:cNvPr>
          <p:cNvSpPr/>
          <p:nvPr/>
        </p:nvSpPr>
        <p:spPr>
          <a:xfrm>
            <a:off x="5525806" y="792663"/>
            <a:ext cx="1726506" cy="3914727"/>
          </a:xfrm>
          <a:prstGeom prst="roundRect">
            <a:avLst>
              <a:gd name="adj" fmla="val 10000"/>
            </a:avLst>
          </a:prstGeom>
          <a:solidFill>
            <a:srgbClr val="58BA6F">
              <a:alpha val="90000"/>
            </a:srgb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dirty="0"/>
          </a:p>
        </p:txBody>
      </p:sp>
      <p:sp>
        <p:nvSpPr>
          <p:cNvPr id="19" name="Ορθογώνιο: Στρογγύλεμα γωνιών 18">
            <a:extLst>
              <a:ext uri="{FF2B5EF4-FFF2-40B4-BE49-F238E27FC236}">
                <a16:creationId xmlns:a16="http://schemas.microsoft.com/office/drawing/2014/main" id="{37344EF5-9DFD-4888-AC0F-9FA684E8E36C}"/>
              </a:ext>
            </a:extLst>
          </p:cNvPr>
          <p:cNvSpPr/>
          <p:nvPr/>
        </p:nvSpPr>
        <p:spPr>
          <a:xfrm>
            <a:off x="7343478" y="792662"/>
            <a:ext cx="1726506" cy="3914727"/>
          </a:xfrm>
          <a:prstGeom prst="roundRect">
            <a:avLst>
              <a:gd name="adj" fmla="val 10000"/>
            </a:avLst>
          </a:prstGeom>
          <a:solidFill>
            <a:srgbClr val="58BA6F">
              <a:alpha val="90000"/>
            </a:srgb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dirty="0"/>
          </a:p>
        </p:txBody>
      </p:sp>
      <p:pic>
        <p:nvPicPr>
          <p:cNvPr id="4" name="Εικόνα 3">
            <a:extLst>
              <a:ext uri="{FF2B5EF4-FFF2-40B4-BE49-F238E27FC236}">
                <a16:creationId xmlns:a16="http://schemas.microsoft.com/office/drawing/2014/main" id="{EDCE5A37-27D2-4A04-B78B-B001574216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166447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6" name="Εικόνα 5">
            <a:extLst>
              <a:ext uri="{FF2B5EF4-FFF2-40B4-BE49-F238E27FC236}">
                <a16:creationId xmlns:a16="http://schemas.microsoft.com/office/drawing/2014/main" id="{EE221EFE-D63A-49E5-83DB-460D0AF91F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386344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Εικόνα 5">
            <a:extLst>
              <a:ext uri="{FF2B5EF4-FFF2-40B4-BE49-F238E27FC236}">
                <a16:creationId xmlns:a16="http://schemas.microsoft.com/office/drawing/2014/main" id="{E73A4E6B-F375-445A-A3B8-6C317A0FCA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3556791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7439" y="234773"/>
            <a:ext cx="8093365" cy="763525"/>
          </a:xfrm>
          <a:prstGeom prst="rect">
            <a:avLst/>
          </a:prstGeom>
        </p:spPr>
        <p:txBody>
          <a:bodyPr>
            <a:normAutofit/>
          </a:bodyPr>
          <a:lstStyle>
            <a:lvl1pPr algn="r">
              <a:defRPr sz="3600" baseline="0">
                <a:solidFill>
                  <a:srgbClr val="FFC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96535"/>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068932"/>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96535"/>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068932"/>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Εικόνα 8">
            <a:extLst>
              <a:ext uri="{FF2B5EF4-FFF2-40B4-BE49-F238E27FC236}">
                <a16:creationId xmlns:a16="http://schemas.microsoft.com/office/drawing/2014/main" id="{BA0064D3-CC38-4527-B4AC-8755253F19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412291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pic>
        <p:nvPicPr>
          <p:cNvPr id="5" name="Εικόνα 4">
            <a:extLst>
              <a:ext uri="{FF2B5EF4-FFF2-40B4-BE49-F238E27FC236}">
                <a16:creationId xmlns:a16="http://schemas.microsoft.com/office/drawing/2014/main" id="{B168F69B-50DC-4BAB-BD8A-0A6453C63F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3029773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A96F1D4-EF27-408F-AF02-DED7E9BADF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4251864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Εικόνα 6">
            <a:extLst>
              <a:ext uri="{FF2B5EF4-FFF2-40B4-BE49-F238E27FC236}">
                <a16:creationId xmlns:a16="http://schemas.microsoft.com/office/drawing/2014/main" id="{8EC2BA90-229B-4C46-8A9D-E7865F93CE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3174452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Εικόνα 6">
            <a:extLst>
              <a:ext uri="{FF2B5EF4-FFF2-40B4-BE49-F238E27FC236}">
                <a16:creationId xmlns:a16="http://schemas.microsoft.com/office/drawing/2014/main" id="{F42873CC-AB2A-4733-BA68-FE54E2537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477607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Εικόνα 5">
            <a:extLst>
              <a:ext uri="{FF2B5EF4-FFF2-40B4-BE49-F238E27FC236}">
                <a16:creationId xmlns:a16="http://schemas.microsoft.com/office/drawing/2014/main" id="{CFA6CDEF-8D23-4DE7-9EA5-51A3D8514D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306" y="4820384"/>
            <a:ext cx="3639627" cy="323116"/>
          </a:xfrm>
          <a:prstGeom prst="rect">
            <a:avLst/>
          </a:prstGeom>
        </p:spPr>
      </p:pic>
    </p:spTree>
    <p:extLst>
      <p:ext uri="{BB962C8B-B14F-4D97-AF65-F5344CB8AC3E}">
        <p14:creationId xmlns:p14="http://schemas.microsoft.com/office/powerpoint/2010/main" val="3428665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E1A7B9D-B299-4D95-B835-0376A937CE87}"/>
              </a:ext>
            </a:extLst>
          </p:cNvPr>
          <p:cNvSpPr>
            <a:spLocks noGrp="1"/>
          </p:cNvSpPr>
          <p:nvPr>
            <p:ph type="dt" sz="half" idx="10"/>
          </p:nvPr>
        </p:nvSpPr>
        <p:spPr>
          <a:xfrm>
            <a:off x="568037" y="4831578"/>
            <a:ext cx="6664036" cy="273844"/>
          </a:xfrm>
        </p:spPr>
        <p:txBody>
          <a:bodyPr/>
          <a:lstStyle>
            <a:lvl1pPr>
              <a:defRPr>
                <a:solidFill>
                  <a:srgbClr val="474C4F"/>
                </a:solidFill>
              </a:defRPr>
            </a:lvl1pPr>
          </a:lstStyle>
          <a:p>
            <a:r>
              <a:rPr lang="en-US" b="1" dirty="0"/>
              <a:t>The project is co-funded by the EU through LIFE </a:t>
            </a:r>
            <a:r>
              <a:rPr lang="en-US" b="1" dirty="0" err="1"/>
              <a:t>programme</a:t>
            </a:r>
            <a:r>
              <a:rPr lang="en-US" b="1" dirty="0"/>
              <a:t> for the Environment and Climate Action</a:t>
            </a:r>
            <a:endParaRPr lang="el-GR" b="1" dirty="0"/>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5/24/2022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r>
              <a:rPr lang="el-GR" dirty="0"/>
              <a:t> από</a:t>
            </a:r>
            <a:r>
              <a:rPr lang="en-US" dirty="0"/>
              <a:t> </a:t>
            </a:r>
          </a:p>
        </p:txBody>
      </p:sp>
      <p:sp>
        <p:nvSpPr>
          <p:cNvPr id="7" name="Rectangle 6">
            <a:extLst>
              <a:ext uri="{FF2B5EF4-FFF2-40B4-BE49-F238E27FC236}">
                <a16:creationId xmlns:a16="http://schemas.microsoft.com/office/drawing/2014/main" id="{37CEADF7-3BF5-491B-B1CA-FB995852FF5D}"/>
              </a:ext>
            </a:extLst>
          </p:cNvPr>
          <p:cNvSpPr/>
          <p:nvPr userDrawn="1"/>
        </p:nvSpPr>
        <p:spPr>
          <a:xfrm>
            <a:off x="0" y="4767262"/>
            <a:ext cx="9144000" cy="376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a sign&#10;&#10;Description automatically generated">
            <a:extLst>
              <a:ext uri="{FF2B5EF4-FFF2-40B4-BE49-F238E27FC236}">
                <a16:creationId xmlns:a16="http://schemas.microsoft.com/office/drawing/2014/main" id="{A1691C58-563C-45DF-BD16-38487192A6E3}"/>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4774534"/>
            <a:ext cx="510519" cy="368966"/>
          </a:xfrm>
          <a:prstGeom prst="rect">
            <a:avLst/>
          </a:prstGeom>
        </p:spPr>
      </p:pic>
      <p:pic>
        <p:nvPicPr>
          <p:cNvPr id="11" name="Picture 10" descr="A picture containing building, room, curtain&#10;&#10;Description automatically generated">
            <a:extLst>
              <a:ext uri="{FF2B5EF4-FFF2-40B4-BE49-F238E27FC236}">
                <a16:creationId xmlns:a16="http://schemas.microsoft.com/office/drawing/2014/main" id="{E7A272F8-3347-48D2-8D19-244B6374AD57}"/>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839739" y="4816829"/>
            <a:ext cx="1246002" cy="289072"/>
          </a:xfrm>
          <a:prstGeom prst="rect">
            <a:avLst/>
          </a:prstGeom>
        </p:spPr>
      </p:pic>
      <p:sp>
        <p:nvSpPr>
          <p:cNvPr id="8" name="Ορθογώνιο 7">
            <a:extLst>
              <a:ext uri="{FF2B5EF4-FFF2-40B4-BE49-F238E27FC236}">
                <a16:creationId xmlns:a16="http://schemas.microsoft.com/office/drawing/2014/main" id="{88D711D8-9543-46C5-9D43-C8704C50A063}"/>
              </a:ext>
            </a:extLst>
          </p:cNvPr>
          <p:cNvSpPr/>
          <p:nvPr userDrawn="1"/>
        </p:nvSpPr>
        <p:spPr>
          <a:xfrm>
            <a:off x="0" y="485775"/>
            <a:ext cx="9144000" cy="6119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61"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2.wdp"/><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2.jpeg"/><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4CD735-ED72-BF77-3F56-FF32EEEE49A3}"/>
              </a:ext>
            </a:extLst>
          </p:cNvPr>
          <p:cNvSpPr txBox="1"/>
          <p:nvPr/>
        </p:nvSpPr>
        <p:spPr>
          <a:xfrm>
            <a:off x="5082540" y="3710940"/>
            <a:ext cx="3230880" cy="923330"/>
          </a:xfrm>
          <a:prstGeom prst="rect">
            <a:avLst/>
          </a:prstGeom>
          <a:noFill/>
        </p:spPr>
        <p:txBody>
          <a:bodyPr wrap="square" rtlCol="0">
            <a:spAutoFit/>
          </a:bodyPr>
          <a:lstStyle/>
          <a:p>
            <a:r>
              <a:rPr lang="el-GR" b="1" dirty="0">
                <a:solidFill>
                  <a:schemeClr val="accent5">
                    <a:lumMod val="75000"/>
                  </a:schemeClr>
                </a:solidFill>
              </a:rPr>
              <a:t>Μαρία Λοϊζίδου</a:t>
            </a:r>
          </a:p>
          <a:p>
            <a:r>
              <a:rPr lang="el-GR" dirty="0">
                <a:solidFill>
                  <a:schemeClr val="accent5">
                    <a:lumMod val="75000"/>
                  </a:schemeClr>
                </a:solidFill>
              </a:rPr>
              <a:t>Καθηγήτρια ΕΜΠ</a:t>
            </a:r>
          </a:p>
          <a:p>
            <a:r>
              <a:rPr lang="en-US" dirty="0">
                <a:solidFill>
                  <a:schemeClr val="accent5">
                    <a:lumMod val="75000"/>
                  </a:schemeClr>
                </a:solidFill>
              </a:rPr>
              <a:t>mloiz@chemeng.ntua.gr</a:t>
            </a:r>
          </a:p>
        </p:txBody>
      </p:sp>
    </p:spTree>
    <p:extLst>
      <p:ext uri="{BB962C8B-B14F-4D97-AF65-F5344CB8AC3E}">
        <p14:creationId xmlns:p14="http://schemas.microsoft.com/office/powerpoint/2010/main" val="358039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C30BD66-A151-4C62-BF5B-8E7344E6542F}"/>
              </a:ext>
            </a:extLst>
          </p:cNvPr>
          <p:cNvPicPr>
            <a:picLocks noChangeAspect="1"/>
          </p:cNvPicPr>
          <p:nvPr/>
        </p:nvPicPr>
        <p:blipFill rotWithShape="1">
          <a:blip r:embed="rId2"/>
          <a:srcRect l="20715" t="33810" r="38750" b="11111"/>
          <a:stretch/>
        </p:blipFill>
        <p:spPr>
          <a:xfrm>
            <a:off x="228079" y="795545"/>
            <a:ext cx="4647820" cy="3552409"/>
          </a:xfrm>
          <a:prstGeom prst="rect">
            <a:avLst/>
          </a:prstGeom>
        </p:spPr>
      </p:pic>
      <p:graphicFrame>
        <p:nvGraphicFramePr>
          <p:cNvPr id="4" name="Diagram 9">
            <a:extLst>
              <a:ext uri="{FF2B5EF4-FFF2-40B4-BE49-F238E27FC236}">
                <a16:creationId xmlns:a16="http://schemas.microsoft.com/office/drawing/2014/main" id="{8D17A241-41DA-4912-ADDF-3E38A6A7C2E0}"/>
              </a:ext>
            </a:extLst>
          </p:cNvPr>
          <p:cNvGraphicFramePr/>
          <p:nvPr>
            <p:extLst>
              <p:ext uri="{D42A27DB-BD31-4B8C-83A1-F6EECF244321}">
                <p14:modId xmlns:p14="http://schemas.microsoft.com/office/powerpoint/2010/main" val="2941031794"/>
              </p:ext>
            </p:extLst>
          </p:nvPr>
        </p:nvGraphicFramePr>
        <p:xfrm>
          <a:off x="4992624" y="2038452"/>
          <a:ext cx="4054100" cy="27438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Τίτλος 1">
            <a:extLst>
              <a:ext uri="{FF2B5EF4-FFF2-40B4-BE49-F238E27FC236}">
                <a16:creationId xmlns:a16="http://schemas.microsoft.com/office/drawing/2014/main" id="{9F0D5DC9-3081-4349-A961-CCF4488DD27C}"/>
              </a:ext>
            </a:extLst>
          </p:cNvPr>
          <p:cNvSpPr>
            <a:spLocks noGrp="1"/>
          </p:cNvSpPr>
          <p:nvPr>
            <p:ph type="title"/>
          </p:nvPr>
        </p:nvSpPr>
        <p:spPr>
          <a:xfrm>
            <a:off x="623455" y="0"/>
            <a:ext cx="8423272" cy="445923"/>
          </a:xfrm>
        </p:spPr>
        <p:txBody>
          <a:bodyPr>
            <a:noAutofit/>
          </a:bodyPr>
          <a:lstStyle/>
          <a:p>
            <a:r>
              <a:rPr lang="el-GR" sz="2400" dirty="0"/>
              <a:t>Γενικές Πληροφορίες</a:t>
            </a:r>
          </a:p>
        </p:txBody>
      </p:sp>
      <p:grpSp>
        <p:nvGrpSpPr>
          <p:cNvPr id="7" name="Ομάδα 6">
            <a:extLst>
              <a:ext uri="{FF2B5EF4-FFF2-40B4-BE49-F238E27FC236}">
                <a16:creationId xmlns:a16="http://schemas.microsoft.com/office/drawing/2014/main" id="{A2C4B7E1-29C6-EAE2-8039-1703CEF9EEF7}"/>
              </a:ext>
            </a:extLst>
          </p:cNvPr>
          <p:cNvGrpSpPr/>
          <p:nvPr/>
        </p:nvGrpSpPr>
        <p:grpSpPr>
          <a:xfrm>
            <a:off x="4974337" y="581202"/>
            <a:ext cx="4072388" cy="1558494"/>
            <a:chOff x="2606854" y="-1303482"/>
            <a:chExt cx="3547732" cy="1083632"/>
          </a:xfrm>
          <a:scene3d>
            <a:camera prst="orthographicFront">
              <a:rot lat="0" lon="0" rev="0"/>
            </a:camera>
            <a:lightRig rig="contrasting" dir="t">
              <a:rot lat="0" lon="0" rev="1200000"/>
            </a:lightRig>
          </a:scene3d>
        </p:grpSpPr>
        <p:sp>
          <p:nvSpPr>
            <p:cNvPr id="8" name="Ορθογώνιο: Στρογγύλεμα γωνιών 7">
              <a:extLst>
                <a:ext uri="{FF2B5EF4-FFF2-40B4-BE49-F238E27FC236}">
                  <a16:creationId xmlns:a16="http://schemas.microsoft.com/office/drawing/2014/main" id="{DD19E242-15DB-C270-697E-7E891D0AA94A}"/>
                </a:ext>
              </a:extLst>
            </p:cNvPr>
            <p:cNvSpPr/>
            <p:nvPr/>
          </p:nvSpPr>
          <p:spPr>
            <a:xfrm>
              <a:off x="2606856" y="-1248618"/>
              <a:ext cx="3547730" cy="913898"/>
            </a:xfrm>
            <a:prstGeom prst="roundRect">
              <a:avLst>
                <a:gd name="adj" fmla="val 10000"/>
              </a:avLst>
            </a:prstGeom>
            <a:solidFill>
              <a:schemeClr val="accent5">
                <a:lumMod val="75000"/>
                <a:alpha val="84000"/>
              </a:schemeClr>
            </a:soli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1">
              <a:schemeClr val="accent3">
                <a:hueOff val="0"/>
                <a:satOff val="0"/>
                <a:lumOff val="0"/>
                <a:alphaOff val="0"/>
              </a:schemeClr>
            </a:effectRef>
            <a:fontRef idx="minor">
              <a:schemeClr val="lt1"/>
            </a:fontRef>
          </p:style>
        </p:sp>
        <p:sp>
          <p:nvSpPr>
            <p:cNvPr id="9" name="Ορθογώνιο: Στρογγύλεμα γωνιών 4">
              <a:extLst>
                <a:ext uri="{FF2B5EF4-FFF2-40B4-BE49-F238E27FC236}">
                  <a16:creationId xmlns:a16="http://schemas.microsoft.com/office/drawing/2014/main" id="{0776A4A0-A189-91D8-1D9E-C243BD4A8CD6}"/>
                </a:ext>
              </a:extLst>
            </p:cNvPr>
            <p:cNvSpPr txBox="1"/>
            <p:nvPr/>
          </p:nvSpPr>
          <p:spPr>
            <a:xfrm>
              <a:off x="2606854" y="-1303482"/>
              <a:ext cx="3416958" cy="108363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a:r>
                <a:rPr lang="el-GR" dirty="0"/>
                <a:t>Επίδειξη προηγμένης τεχνικής για την επεξεργασία των λυμάτων ανθρακωρυχείου σε συνδυασμό με την ανάκτηση πόρων</a:t>
              </a:r>
            </a:p>
          </p:txBody>
        </p:sp>
      </p:grpSp>
    </p:spTree>
    <p:extLst>
      <p:ext uri="{BB962C8B-B14F-4D97-AF65-F5344CB8AC3E}">
        <p14:creationId xmlns:p14="http://schemas.microsoft.com/office/powerpoint/2010/main" val="1161344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Εικόνα 28">
            <a:extLst>
              <a:ext uri="{FF2B5EF4-FFF2-40B4-BE49-F238E27FC236}">
                <a16:creationId xmlns:a16="http://schemas.microsoft.com/office/drawing/2014/main" id="{B3A584FB-D00C-43D7-9D64-FF8BD17C28E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420" y="2202174"/>
            <a:ext cx="1558925" cy="549910"/>
          </a:xfrm>
          <a:prstGeom prst="rect">
            <a:avLst/>
          </a:prstGeom>
          <a:noFill/>
          <a:ln>
            <a:noFill/>
          </a:ln>
        </p:spPr>
      </p:pic>
      <p:pic>
        <p:nvPicPr>
          <p:cNvPr id="11" name="Εικόνα 10" descr="Εικόνα που περιέχει πίνακας&#10;&#10;Περιγραφή που δημιουργήθηκε αυτόματα">
            <a:extLst>
              <a:ext uri="{FF2B5EF4-FFF2-40B4-BE49-F238E27FC236}">
                <a16:creationId xmlns:a16="http://schemas.microsoft.com/office/drawing/2014/main" id="{F9C38D70-46D5-46BA-BF1C-2C0F84D9B0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5026" b="21250"/>
          <a:stretch/>
        </p:blipFill>
        <p:spPr>
          <a:xfrm>
            <a:off x="214636" y="2869954"/>
            <a:ext cx="1243473" cy="668041"/>
          </a:xfrm>
          <a:prstGeom prst="rect">
            <a:avLst/>
          </a:prstGeom>
        </p:spPr>
      </p:pic>
      <p:pic>
        <p:nvPicPr>
          <p:cNvPr id="15" name="Εικόνα 14">
            <a:extLst>
              <a:ext uri="{FF2B5EF4-FFF2-40B4-BE49-F238E27FC236}">
                <a16:creationId xmlns:a16="http://schemas.microsoft.com/office/drawing/2014/main" id="{BE391B3D-1EFD-48DC-BC1F-6B012E27F658}"/>
              </a:ext>
            </a:extLst>
          </p:cNvPr>
          <p:cNvPicPr>
            <a:picLocks noChangeAspect="1"/>
          </p:cNvPicPr>
          <p:nvPr/>
        </p:nvPicPr>
        <p:blipFill rotWithShape="1">
          <a:blip r:embed="rId5">
            <a:extLst>
              <a:ext uri="{28A0092B-C50C-407E-A947-70E740481C1C}">
                <a14:useLocalDpi xmlns:a14="http://schemas.microsoft.com/office/drawing/2010/main" val="0"/>
              </a:ext>
            </a:extLst>
          </a:blip>
          <a:srcRect l="4914" t="27944" r="4914" b="31583"/>
          <a:stretch/>
        </p:blipFill>
        <p:spPr>
          <a:xfrm>
            <a:off x="221909" y="4172466"/>
            <a:ext cx="1271146" cy="765676"/>
          </a:xfrm>
          <a:prstGeom prst="rect">
            <a:avLst/>
          </a:prstGeom>
        </p:spPr>
      </p:pic>
      <p:pic>
        <p:nvPicPr>
          <p:cNvPr id="22" name="Εικόνα 21">
            <a:extLst>
              <a:ext uri="{FF2B5EF4-FFF2-40B4-BE49-F238E27FC236}">
                <a16:creationId xmlns:a16="http://schemas.microsoft.com/office/drawing/2014/main" id="{0A47FCB6-9038-4BB3-B8B7-EE631FE81F15}"/>
              </a:ext>
            </a:extLst>
          </p:cNvPr>
          <p:cNvPicPr>
            <a:picLocks noChangeAspect="1"/>
          </p:cNvPicPr>
          <p:nvPr/>
        </p:nvPicPr>
        <p:blipFill rotWithShape="1">
          <a:blip r:embed="rId6">
            <a:extLst>
              <a:ext uri="{28A0092B-C50C-407E-A947-70E740481C1C}">
                <a14:useLocalDpi xmlns:a14="http://schemas.microsoft.com/office/drawing/2010/main" val="0"/>
              </a:ext>
            </a:extLst>
          </a:blip>
          <a:srcRect l="400" t="38303" r="76462" b="38202"/>
          <a:stretch/>
        </p:blipFill>
        <p:spPr>
          <a:xfrm>
            <a:off x="5057990" y="2092913"/>
            <a:ext cx="807172" cy="819657"/>
          </a:xfrm>
          <a:prstGeom prst="rect">
            <a:avLst/>
          </a:prstGeom>
        </p:spPr>
      </p:pic>
      <p:pic>
        <p:nvPicPr>
          <p:cNvPr id="28" name="Εικόνα 27">
            <a:extLst>
              <a:ext uri="{FF2B5EF4-FFF2-40B4-BE49-F238E27FC236}">
                <a16:creationId xmlns:a16="http://schemas.microsoft.com/office/drawing/2014/main" id="{F68BD669-52C4-40DF-9190-08A9A42DFEB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7389" r="-3008" b="31511"/>
          <a:stretch/>
        </p:blipFill>
        <p:spPr>
          <a:xfrm>
            <a:off x="4782924" y="4263124"/>
            <a:ext cx="1458269" cy="440283"/>
          </a:xfrm>
          <a:prstGeom prst="rect">
            <a:avLst/>
          </a:prstGeom>
        </p:spPr>
      </p:pic>
      <p:pic>
        <p:nvPicPr>
          <p:cNvPr id="27" name="Εικόνα 26">
            <a:extLst>
              <a:ext uri="{FF2B5EF4-FFF2-40B4-BE49-F238E27FC236}">
                <a16:creationId xmlns:a16="http://schemas.microsoft.com/office/drawing/2014/main" id="{4F4B3851-4D34-43A5-9315-0D843A7E4BC3}"/>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9450" y="2891665"/>
            <a:ext cx="1311564" cy="646330"/>
          </a:xfrm>
          <a:prstGeom prst="rect">
            <a:avLst/>
          </a:prstGeom>
        </p:spPr>
      </p:pic>
      <p:pic>
        <p:nvPicPr>
          <p:cNvPr id="30" name="Εικόνα 29" descr="Εικόνα που περιέχει κτίριο, ρολόι, μαύρο, ποδήλατο&#10;&#10;Περιγραφή που δημιουργήθηκε αυτόματα">
            <a:extLst>
              <a:ext uri="{FF2B5EF4-FFF2-40B4-BE49-F238E27FC236}">
                <a16:creationId xmlns:a16="http://schemas.microsoft.com/office/drawing/2014/main" id="{B6B58A87-9904-4F93-9AF7-907865571C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9371" y="1009825"/>
            <a:ext cx="773959" cy="773959"/>
          </a:xfrm>
          <a:prstGeom prst="rect">
            <a:avLst/>
          </a:prstGeom>
        </p:spPr>
      </p:pic>
      <p:sp>
        <p:nvSpPr>
          <p:cNvPr id="10" name="TextBox 9">
            <a:extLst>
              <a:ext uri="{FF2B5EF4-FFF2-40B4-BE49-F238E27FC236}">
                <a16:creationId xmlns:a16="http://schemas.microsoft.com/office/drawing/2014/main" id="{7851ADE0-3577-4CA0-90BC-AD5849EE8F6E}"/>
              </a:ext>
            </a:extLst>
          </p:cNvPr>
          <p:cNvSpPr txBox="1"/>
          <p:nvPr/>
        </p:nvSpPr>
        <p:spPr>
          <a:xfrm>
            <a:off x="117676" y="533232"/>
            <a:ext cx="1627048" cy="400110"/>
          </a:xfrm>
          <a:prstGeom prst="rect">
            <a:avLst/>
          </a:prstGeom>
          <a:noFill/>
        </p:spPr>
        <p:txBody>
          <a:bodyPr wrap="none" rtlCol="0">
            <a:spAutoFit/>
          </a:bodyPr>
          <a:lstStyle/>
          <a:p>
            <a:r>
              <a:rPr lang="el-GR" sz="2000" b="1" spc="100" dirty="0">
                <a:solidFill>
                  <a:schemeClr val="tx2">
                    <a:lumMod val="75000"/>
                  </a:schemeClr>
                </a:solidFill>
              </a:rPr>
              <a:t>Συντονιστής</a:t>
            </a:r>
          </a:p>
        </p:txBody>
      </p:sp>
      <p:sp>
        <p:nvSpPr>
          <p:cNvPr id="12" name="TextBox 11">
            <a:extLst>
              <a:ext uri="{FF2B5EF4-FFF2-40B4-BE49-F238E27FC236}">
                <a16:creationId xmlns:a16="http://schemas.microsoft.com/office/drawing/2014/main" id="{AF4D73F7-93B5-4446-8643-460DDE36B629}"/>
              </a:ext>
            </a:extLst>
          </p:cNvPr>
          <p:cNvSpPr txBox="1"/>
          <p:nvPr/>
        </p:nvSpPr>
        <p:spPr>
          <a:xfrm>
            <a:off x="1458109" y="1046991"/>
            <a:ext cx="2489784" cy="707886"/>
          </a:xfrm>
          <a:prstGeom prst="rect">
            <a:avLst/>
          </a:prstGeom>
          <a:noFill/>
        </p:spPr>
        <p:txBody>
          <a:bodyPr wrap="square" rtlCol="0">
            <a:spAutoFit/>
          </a:bodyPr>
          <a:lstStyle/>
          <a:p>
            <a:r>
              <a:rPr lang="en-US" sz="2000" dirty="0">
                <a:solidFill>
                  <a:srgbClr val="002060"/>
                </a:solidFill>
              </a:rPr>
              <a:t>National Technical University of Athens</a:t>
            </a:r>
            <a:endParaRPr lang="el-GR" sz="2000" dirty="0">
              <a:solidFill>
                <a:srgbClr val="002060"/>
              </a:solidFill>
            </a:endParaRPr>
          </a:p>
        </p:txBody>
      </p:sp>
      <p:sp>
        <p:nvSpPr>
          <p:cNvPr id="14" name="TextBox 13">
            <a:extLst>
              <a:ext uri="{FF2B5EF4-FFF2-40B4-BE49-F238E27FC236}">
                <a16:creationId xmlns:a16="http://schemas.microsoft.com/office/drawing/2014/main" id="{2C1B95DF-F326-44A8-BF57-18592C5EBB40}"/>
              </a:ext>
            </a:extLst>
          </p:cNvPr>
          <p:cNvSpPr txBox="1"/>
          <p:nvPr/>
        </p:nvSpPr>
        <p:spPr>
          <a:xfrm>
            <a:off x="1620152" y="2179577"/>
            <a:ext cx="2189527" cy="646331"/>
          </a:xfrm>
          <a:prstGeom prst="rect">
            <a:avLst/>
          </a:prstGeom>
          <a:noFill/>
        </p:spPr>
        <p:txBody>
          <a:bodyPr wrap="square" rtlCol="0">
            <a:spAutoFit/>
          </a:bodyPr>
          <a:lstStyle/>
          <a:p>
            <a:r>
              <a:rPr lang="en-US" dirty="0">
                <a:solidFill>
                  <a:srgbClr val="002060"/>
                </a:solidFill>
              </a:rPr>
              <a:t>GLOWNY INSTYTUT GORNICTWA</a:t>
            </a:r>
            <a:endParaRPr lang="el-GR" dirty="0">
              <a:solidFill>
                <a:srgbClr val="002060"/>
              </a:solidFill>
            </a:endParaRPr>
          </a:p>
        </p:txBody>
      </p:sp>
      <p:sp>
        <p:nvSpPr>
          <p:cNvPr id="32" name="TextBox 31">
            <a:extLst>
              <a:ext uri="{FF2B5EF4-FFF2-40B4-BE49-F238E27FC236}">
                <a16:creationId xmlns:a16="http://schemas.microsoft.com/office/drawing/2014/main" id="{65FBB905-4FA9-4190-804E-C9541BFF556D}"/>
              </a:ext>
            </a:extLst>
          </p:cNvPr>
          <p:cNvSpPr txBox="1"/>
          <p:nvPr/>
        </p:nvSpPr>
        <p:spPr>
          <a:xfrm>
            <a:off x="1661356" y="2952914"/>
            <a:ext cx="1182247" cy="369332"/>
          </a:xfrm>
          <a:prstGeom prst="rect">
            <a:avLst/>
          </a:prstGeom>
          <a:noFill/>
        </p:spPr>
        <p:txBody>
          <a:bodyPr wrap="none" rtlCol="0">
            <a:spAutoFit/>
          </a:bodyPr>
          <a:lstStyle/>
          <a:p>
            <a:r>
              <a:rPr lang="en-US" dirty="0">
                <a:solidFill>
                  <a:srgbClr val="002060"/>
                </a:solidFill>
              </a:rPr>
              <a:t>LENNTECH</a:t>
            </a:r>
            <a:endParaRPr lang="el-GR" dirty="0">
              <a:solidFill>
                <a:srgbClr val="002060"/>
              </a:solidFill>
            </a:endParaRPr>
          </a:p>
        </p:txBody>
      </p:sp>
      <p:sp>
        <p:nvSpPr>
          <p:cNvPr id="33" name="TextBox 32">
            <a:extLst>
              <a:ext uri="{FF2B5EF4-FFF2-40B4-BE49-F238E27FC236}">
                <a16:creationId xmlns:a16="http://schemas.microsoft.com/office/drawing/2014/main" id="{B45B611D-0AE7-4C3D-BDBA-9D31EFA1BEBE}"/>
              </a:ext>
            </a:extLst>
          </p:cNvPr>
          <p:cNvSpPr txBox="1"/>
          <p:nvPr/>
        </p:nvSpPr>
        <p:spPr>
          <a:xfrm>
            <a:off x="1655572" y="3364728"/>
            <a:ext cx="1975784" cy="923330"/>
          </a:xfrm>
          <a:prstGeom prst="rect">
            <a:avLst/>
          </a:prstGeom>
          <a:noFill/>
        </p:spPr>
        <p:txBody>
          <a:bodyPr wrap="square" rtlCol="0">
            <a:spAutoFit/>
          </a:bodyPr>
          <a:lstStyle/>
          <a:p>
            <a:r>
              <a:rPr lang="en-US" dirty="0">
                <a:solidFill>
                  <a:srgbClr val="002060"/>
                </a:solidFill>
              </a:rPr>
              <a:t>NEVIS-NOVEL </a:t>
            </a:r>
            <a:br>
              <a:rPr lang="en-US" dirty="0">
                <a:solidFill>
                  <a:srgbClr val="002060"/>
                </a:solidFill>
              </a:rPr>
            </a:br>
            <a:r>
              <a:rPr lang="en-US" dirty="0">
                <a:solidFill>
                  <a:srgbClr val="002060"/>
                </a:solidFill>
              </a:rPr>
              <a:t>Environmental Solutions S.A.</a:t>
            </a:r>
            <a:endParaRPr lang="el-GR" dirty="0">
              <a:solidFill>
                <a:srgbClr val="002060"/>
              </a:solidFill>
            </a:endParaRPr>
          </a:p>
        </p:txBody>
      </p:sp>
      <p:sp>
        <p:nvSpPr>
          <p:cNvPr id="34" name="TextBox 33">
            <a:extLst>
              <a:ext uri="{FF2B5EF4-FFF2-40B4-BE49-F238E27FC236}">
                <a16:creationId xmlns:a16="http://schemas.microsoft.com/office/drawing/2014/main" id="{A15C2A77-BC9C-4A09-AA60-E2475B0B8C8D}"/>
              </a:ext>
            </a:extLst>
          </p:cNvPr>
          <p:cNvSpPr txBox="1"/>
          <p:nvPr/>
        </p:nvSpPr>
        <p:spPr>
          <a:xfrm>
            <a:off x="1715327" y="4298600"/>
            <a:ext cx="1402372" cy="369332"/>
          </a:xfrm>
          <a:prstGeom prst="rect">
            <a:avLst/>
          </a:prstGeom>
          <a:noFill/>
        </p:spPr>
        <p:txBody>
          <a:bodyPr wrap="none" rtlCol="0">
            <a:spAutoFit/>
          </a:bodyPr>
          <a:lstStyle/>
          <a:p>
            <a:r>
              <a:rPr lang="en-US" dirty="0">
                <a:solidFill>
                  <a:srgbClr val="002060"/>
                </a:solidFill>
              </a:rPr>
              <a:t>SEALEAU B.V.</a:t>
            </a:r>
            <a:endParaRPr lang="el-GR" dirty="0">
              <a:solidFill>
                <a:srgbClr val="002060"/>
              </a:solidFill>
            </a:endParaRPr>
          </a:p>
        </p:txBody>
      </p:sp>
      <p:sp>
        <p:nvSpPr>
          <p:cNvPr id="35" name="TextBox 34">
            <a:extLst>
              <a:ext uri="{FF2B5EF4-FFF2-40B4-BE49-F238E27FC236}">
                <a16:creationId xmlns:a16="http://schemas.microsoft.com/office/drawing/2014/main" id="{D8F935EB-11DD-44A6-9D03-DD5724BF4218}"/>
              </a:ext>
            </a:extLst>
          </p:cNvPr>
          <p:cNvSpPr txBox="1"/>
          <p:nvPr/>
        </p:nvSpPr>
        <p:spPr>
          <a:xfrm>
            <a:off x="104420" y="1852413"/>
            <a:ext cx="1072088" cy="400110"/>
          </a:xfrm>
          <a:prstGeom prst="rect">
            <a:avLst/>
          </a:prstGeom>
          <a:noFill/>
        </p:spPr>
        <p:txBody>
          <a:bodyPr wrap="none" rtlCol="0">
            <a:spAutoFit/>
          </a:bodyPr>
          <a:lstStyle/>
          <a:p>
            <a:r>
              <a:rPr lang="el-GR" sz="2000" b="1" spc="100" dirty="0">
                <a:solidFill>
                  <a:schemeClr val="tx2">
                    <a:lumMod val="75000"/>
                  </a:schemeClr>
                </a:solidFill>
              </a:rPr>
              <a:t>Εταίροι</a:t>
            </a:r>
          </a:p>
        </p:txBody>
      </p:sp>
      <p:sp>
        <p:nvSpPr>
          <p:cNvPr id="36" name="TextBox 35">
            <a:extLst>
              <a:ext uri="{FF2B5EF4-FFF2-40B4-BE49-F238E27FC236}">
                <a16:creationId xmlns:a16="http://schemas.microsoft.com/office/drawing/2014/main" id="{1613D288-89CD-4C66-B941-0D776A4E6E7E}"/>
              </a:ext>
            </a:extLst>
          </p:cNvPr>
          <p:cNvSpPr txBox="1"/>
          <p:nvPr/>
        </p:nvSpPr>
        <p:spPr>
          <a:xfrm>
            <a:off x="6548720" y="2149659"/>
            <a:ext cx="2153234" cy="646331"/>
          </a:xfrm>
          <a:prstGeom prst="rect">
            <a:avLst/>
          </a:prstGeom>
          <a:noFill/>
        </p:spPr>
        <p:txBody>
          <a:bodyPr wrap="square" rtlCol="0">
            <a:spAutoFit/>
          </a:bodyPr>
          <a:lstStyle/>
          <a:p>
            <a:r>
              <a:rPr lang="en-US" dirty="0">
                <a:solidFill>
                  <a:srgbClr val="002060"/>
                </a:solidFill>
              </a:rPr>
              <a:t>Silesian University </a:t>
            </a:r>
            <a:br>
              <a:rPr lang="en-US" dirty="0">
                <a:solidFill>
                  <a:srgbClr val="002060"/>
                </a:solidFill>
              </a:rPr>
            </a:br>
            <a:r>
              <a:rPr lang="en-US" dirty="0">
                <a:solidFill>
                  <a:srgbClr val="002060"/>
                </a:solidFill>
              </a:rPr>
              <a:t>of Technology</a:t>
            </a:r>
            <a:endParaRPr lang="el-GR" dirty="0">
              <a:solidFill>
                <a:srgbClr val="002060"/>
              </a:solidFill>
            </a:endParaRPr>
          </a:p>
        </p:txBody>
      </p:sp>
      <p:sp>
        <p:nvSpPr>
          <p:cNvPr id="37" name="TextBox 36">
            <a:extLst>
              <a:ext uri="{FF2B5EF4-FFF2-40B4-BE49-F238E27FC236}">
                <a16:creationId xmlns:a16="http://schemas.microsoft.com/office/drawing/2014/main" id="{EB9C8560-4D26-46C4-8308-705EFB4A75B8}"/>
              </a:ext>
            </a:extLst>
          </p:cNvPr>
          <p:cNvSpPr txBox="1"/>
          <p:nvPr/>
        </p:nvSpPr>
        <p:spPr>
          <a:xfrm>
            <a:off x="6585781" y="2858276"/>
            <a:ext cx="1990539" cy="646331"/>
          </a:xfrm>
          <a:prstGeom prst="rect">
            <a:avLst/>
          </a:prstGeom>
          <a:noFill/>
        </p:spPr>
        <p:txBody>
          <a:bodyPr wrap="square" rtlCol="0">
            <a:spAutoFit/>
          </a:bodyPr>
          <a:lstStyle/>
          <a:p>
            <a:r>
              <a:rPr lang="en-US" dirty="0">
                <a:solidFill>
                  <a:srgbClr val="002060"/>
                </a:solidFill>
              </a:rPr>
              <a:t>POLSKA GRUPA GORNICZA</a:t>
            </a:r>
            <a:endParaRPr lang="el-GR" dirty="0">
              <a:solidFill>
                <a:srgbClr val="002060"/>
              </a:solidFill>
            </a:endParaRPr>
          </a:p>
        </p:txBody>
      </p:sp>
      <p:sp>
        <p:nvSpPr>
          <p:cNvPr id="38" name="TextBox 37">
            <a:extLst>
              <a:ext uri="{FF2B5EF4-FFF2-40B4-BE49-F238E27FC236}">
                <a16:creationId xmlns:a16="http://schemas.microsoft.com/office/drawing/2014/main" id="{39C1B89F-CEA2-4034-A01F-8136138E4D58}"/>
              </a:ext>
            </a:extLst>
          </p:cNvPr>
          <p:cNvSpPr txBox="1"/>
          <p:nvPr/>
        </p:nvSpPr>
        <p:spPr>
          <a:xfrm>
            <a:off x="6582577" y="3503228"/>
            <a:ext cx="2137232" cy="646331"/>
          </a:xfrm>
          <a:prstGeom prst="rect">
            <a:avLst/>
          </a:prstGeom>
          <a:noFill/>
        </p:spPr>
        <p:txBody>
          <a:bodyPr wrap="square" rtlCol="0">
            <a:spAutoFit/>
          </a:bodyPr>
          <a:lstStyle/>
          <a:p>
            <a:r>
              <a:rPr lang="en-US" dirty="0">
                <a:solidFill>
                  <a:srgbClr val="002060"/>
                </a:solidFill>
              </a:rPr>
              <a:t>THERMOSSOL STEAMBOILERS S.A.</a:t>
            </a:r>
            <a:endParaRPr lang="el-GR" dirty="0">
              <a:solidFill>
                <a:srgbClr val="002060"/>
              </a:solidFill>
            </a:endParaRPr>
          </a:p>
        </p:txBody>
      </p:sp>
      <p:sp>
        <p:nvSpPr>
          <p:cNvPr id="39" name="TextBox 38">
            <a:extLst>
              <a:ext uri="{FF2B5EF4-FFF2-40B4-BE49-F238E27FC236}">
                <a16:creationId xmlns:a16="http://schemas.microsoft.com/office/drawing/2014/main" id="{52B09183-56BD-4F06-BA31-96FD08D4647D}"/>
              </a:ext>
            </a:extLst>
          </p:cNvPr>
          <p:cNvSpPr txBox="1"/>
          <p:nvPr/>
        </p:nvSpPr>
        <p:spPr>
          <a:xfrm>
            <a:off x="6582577" y="4274130"/>
            <a:ext cx="1493101" cy="369332"/>
          </a:xfrm>
          <a:prstGeom prst="rect">
            <a:avLst/>
          </a:prstGeom>
          <a:noFill/>
        </p:spPr>
        <p:txBody>
          <a:bodyPr wrap="none" rtlCol="0">
            <a:spAutoFit/>
          </a:bodyPr>
          <a:lstStyle/>
          <a:p>
            <a:r>
              <a:rPr lang="en-US" dirty="0">
                <a:solidFill>
                  <a:srgbClr val="002060"/>
                </a:solidFill>
              </a:rPr>
              <a:t>Titan Salt B.V. </a:t>
            </a:r>
            <a:endParaRPr lang="el-GR" dirty="0">
              <a:solidFill>
                <a:srgbClr val="002060"/>
              </a:solidFill>
            </a:endParaRPr>
          </a:p>
        </p:txBody>
      </p:sp>
      <p:sp>
        <p:nvSpPr>
          <p:cNvPr id="26" name="Τίτλος 1">
            <a:extLst>
              <a:ext uri="{FF2B5EF4-FFF2-40B4-BE49-F238E27FC236}">
                <a16:creationId xmlns:a16="http://schemas.microsoft.com/office/drawing/2014/main" id="{5CDC0EAA-493A-4C65-80C0-101E27700319}"/>
              </a:ext>
            </a:extLst>
          </p:cNvPr>
          <p:cNvSpPr txBox="1">
            <a:spLocks/>
          </p:cNvSpPr>
          <p:nvPr/>
        </p:nvSpPr>
        <p:spPr>
          <a:xfrm>
            <a:off x="1833788" y="-22299"/>
            <a:ext cx="7328403" cy="44592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a:solidFill>
                  <a:schemeClr val="bg1"/>
                </a:solidFill>
                <a:effectLst>
                  <a:outerShdw blurRad="38100" dist="38100" dir="2700000" algn="tl">
                    <a:srgbClr val="000000">
                      <a:alpha val="43137"/>
                    </a:srgbClr>
                  </a:outerShdw>
                </a:effectLst>
              </a:rPr>
              <a:t> </a:t>
            </a:r>
            <a:r>
              <a:rPr lang="el-GR" sz="2400" dirty="0">
                <a:solidFill>
                  <a:schemeClr val="bg1"/>
                </a:solidFill>
                <a:effectLst>
                  <a:outerShdw blurRad="38100" dist="38100" dir="2700000" algn="tl">
                    <a:srgbClr val="000000">
                      <a:alpha val="43137"/>
                    </a:srgbClr>
                  </a:outerShdw>
                </a:effectLst>
              </a:rPr>
              <a:t>Εταίροι Έργου</a:t>
            </a:r>
            <a:r>
              <a:rPr lang="en-US" sz="2400" dirty="0">
                <a:solidFill>
                  <a:schemeClr val="bg1"/>
                </a:solidFill>
                <a:effectLst>
                  <a:outerShdw blurRad="38100" dist="38100" dir="2700000" algn="tl">
                    <a:srgbClr val="000000">
                      <a:alpha val="43137"/>
                    </a:srgbClr>
                  </a:outerShdw>
                </a:effectLst>
              </a:rPr>
              <a:t> </a:t>
            </a:r>
            <a:endParaRPr lang="el-GR" sz="2400" dirty="0">
              <a:solidFill>
                <a:schemeClr val="bg1"/>
              </a:solidFill>
              <a:effectLst>
                <a:outerShdw blurRad="38100" dist="38100" dir="2700000" algn="tl">
                  <a:srgbClr val="000000">
                    <a:alpha val="43137"/>
                  </a:srgbClr>
                </a:outerShdw>
              </a:effectLst>
            </a:endParaRPr>
          </a:p>
        </p:txBody>
      </p:sp>
      <p:pic>
        <p:nvPicPr>
          <p:cNvPr id="31" name="Εικόνα 30">
            <a:extLst>
              <a:ext uri="{FF2B5EF4-FFF2-40B4-BE49-F238E27FC236}">
                <a16:creationId xmlns:a16="http://schemas.microsoft.com/office/drawing/2014/main" id="{4B620800-7927-4C16-918E-8E63B588EB94}"/>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9372" y="3508454"/>
            <a:ext cx="773959" cy="765676"/>
          </a:xfrm>
          <a:prstGeom prst="rect">
            <a:avLst/>
          </a:prstGeom>
          <a:noFill/>
          <a:ln>
            <a:noFill/>
          </a:ln>
        </p:spPr>
      </p:pic>
      <p:pic>
        <p:nvPicPr>
          <p:cNvPr id="40" name="Εικόνα 39">
            <a:extLst>
              <a:ext uri="{FF2B5EF4-FFF2-40B4-BE49-F238E27FC236}">
                <a16:creationId xmlns:a16="http://schemas.microsoft.com/office/drawing/2014/main" id="{CC6C21B6-DC4C-4726-8B0B-79C3AE5A4BC7}"/>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85452" y="3524372"/>
            <a:ext cx="1311564" cy="575551"/>
          </a:xfrm>
          <a:prstGeom prst="rect">
            <a:avLst/>
          </a:prstGeom>
          <a:noFill/>
          <a:ln>
            <a:noFill/>
          </a:ln>
        </p:spPr>
      </p:pic>
      <p:pic>
        <p:nvPicPr>
          <p:cNvPr id="42" name="Εικόνα 41">
            <a:extLst>
              <a:ext uri="{FF2B5EF4-FFF2-40B4-BE49-F238E27FC236}">
                <a16:creationId xmlns:a16="http://schemas.microsoft.com/office/drawing/2014/main" id="{1A023711-F7E9-4E99-8FA3-443305613736}"/>
              </a:ext>
            </a:extLst>
          </p:cNvPr>
          <p:cNvPicPr/>
          <p:nvPr/>
        </p:nvPicPr>
        <p:blipFill>
          <a:blip r:embed="rId12" cstate="print">
            <a:extLst>
              <a:ext uri="{BEBA8EAE-BF5A-486C-A8C5-ECC9F3942E4B}">
                <a14:imgProps xmlns:a14="http://schemas.microsoft.com/office/drawing/2010/main">
                  <a14:imgLayer r:embed="rId1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733620" y="708871"/>
            <a:ext cx="3968334" cy="98466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483995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C8461B2D-E360-EE19-D88D-958797FB8A8B}"/>
              </a:ext>
            </a:extLst>
          </p:cNvPr>
          <p:cNvSpPr>
            <a:spLocks noGrp="1"/>
          </p:cNvSpPr>
          <p:nvPr>
            <p:ph type="title"/>
          </p:nvPr>
        </p:nvSpPr>
        <p:spPr>
          <a:xfrm>
            <a:off x="2870564" y="2196806"/>
            <a:ext cx="6200284" cy="725349"/>
          </a:xfrm>
          <a:noFill/>
          <a:ln>
            <a:noFill/>
          </a:ln>
          <a:effectLst/>
          <a:scene3d>
            <a:camera prst="orthographicFront">
              <a:rot lat="0" lon="0" rev="0"/>
            </a:camera>
            <a:lightRig rig="soft" dir="t">
              <a:rot lat="0" lon="0" rev="0"/>
            </a:lightRig>
          </a:scene3d>
          <a:sp3d contourW="44450" prstMaterial="matte">
            <a:contourClr>
              <a:srgbClr val="FFFFFF"/>
            </a:contourClr>
          </a:sp3d>
        </p:spPr>
        <p:txBody>
          <a:bodyPr>
            <a:normAutofit fontScale="90000"/>
          </a:bodyPr>
          <a:lstStyle/>
          <a:p>
            <a:r>
              <a:rPr lang="el-GR" dirty="0">
                <a:solidFill>
                  <a:schemeClr val="tx2">
                    <a:lumMod val="50000"/>
                  </a:schemeClr>
                </a:solidFill>
              </a:rPr>
              <a:t> Απόρριψη Άλμεων στο Περιβάλλον</a:t>
            </a:r>
            <a:r>
              <a:rPr lang="en-US" dirty="0">
                <a:solidFill>
                  <a:schemeClr val="tx2">
                    <a:lumMod val="50000"/>
                  </a:schemeClr>
                </a:solidFill>
              </a:rPr>
              <a:t> </a:t>
            </a:r>
            <a:endParaRPr lang="el-GR" dirty="0">
              <a:solidFill>
                <a:schemeClr val="tx2">
                  <a:lumMod val="50000"/>
                </a:schemeClr>
              </a:solidFill>
            </a:endParaRPr>
          </a:p>
        </p:txBody>
      </p:sp>
    </p:spTree>
    <p:extLst>
      <p:ext uri="{BB962C8B-B14F-4D97-AF65-F5344CB8AC3E}">
        <p14:creationId xmlns:p14="http://schemas.microsoft.com/office/powerpoint/2010/main" val="309025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Τίτλος 1">
            <a:extLst>
              <a:ext uri="{FF2B5EF4-FFF2-40B4-BE49-F238E27FC236}">
                <a16:creationId xmlns:a16="http://schemas.microsoft.com/office/drawing/2014/main" id="{3BC9F6FC-99CB-4405-87FE-7C82340AA865}"/>
              </a:ext>
            </a:extLst>
          </p:cNvPr>
          <p:cNvSpPr>
            <a:spLocks noGrp="1"/>
          </p:cNvSpPr>
          <p:nvPr>
            <p:ph type="title"/>
          </p:nvPr>
        </p:nvSpPr>
        <p:spPr>
          <a:xfrm>
            <a:off x="3727137" y="0"/>
            <a:ext cx="5438745" cy="445923"/>
          </a:xfrm>
        </p:spPr>
        <p:txBody>
          <a:bodyPr>
            <a:noAutofit/>
          </a:bodyPr>
          <a:lstStyle/>
          <a:p>
            <a:pPr algn="r"/>
            <a:r>
              <a:rPr lang="el-GR" sz="2400" dirty="0" err="1">
                <a:solidFill>
                  <a:schemeClr val="bg1"/>
                </a:solidFill>
              </a:rPr>
              <a:t>Άλμες</a:t>
            </a:r>
            <a:r>
              <a:rPr lang="el-GR" sz="2400" dirty="0">
                <a:solidFill>
                  <a:schemeClr val="bg1"/>
                </a:solidFill>
              </a:rPr>
              <a:t> – Γενικές Πληροφορίες</a:t>
            </a:r>
          </a:p>
        </p:txBody>
      </p:sp>
      <p:sp>
        <p:nvSpPr>
          <p:cNvPr id="2" name="TextBox 1">
            <a:extLst>
              <a:ext uri="{FF2B5EF4-FFF2-40B4-BE49-F238E27FC236}">
                <a16:creationId xmlns:a16="http://schemas.microsoft.com/office/drawing/2014/main" id="{434C118D-31D4-4A41-9A36-C8704DC78847}"/>
              </a:ext>
            </a:extLst>
          </p:cNvPr>
          <p:cNvSpPr txBox="1"/>
          <p:nvPr/>
        </p:nvSpPr>
        <p:spPr>
          <a:xfrm>
            <a:off x="342899" y="614159"/>
            <a:ext cx="8744393" cy="4225131"/>
          </a:xfrm>
          <a:prstGeom prst="rect">
            <a:avLst/>
          </a:prstGeom>
          <a:noFill/>
        </p:spPr>
        <p:txBody>
          <a:bodyPr wrap="square" rtlCol="0">
            <a:spAutoFit/>
          </a:bodyPr>
          <a:lstStyle/>
          <a:p>
            <a:pPr algn="just"/>
            <a:r>
              <a:rPr lang="el-GR" b="1" u="sng" dirty="0" err="1">
                <a:solidFill>
                  <a:srgbClr val="C00000"/>
                </a:solidFill>
              </a:rPr>
              <a:t>Άλμες</a:t>
            </a:r>
            <a:r>
              <a:rPr lang="el-GR" b="1" u="sng" dirty="0">
                <a:solidFill>
                  <a:srgbClr val="C00000"/>
                </a:solidFill>
              </a:rPr>
              <a:t> – Γενικές Πληροφορίες</a:t>
            </a:r>
            <a:endParaRPr lang="en-US" dirty="0"/>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Διαλύματα με υψηλή συγκέντρωση αλάτων – κυρίως </a:t>
            </a:r>
            <a:r>
              <a:rPr lang="en-US" dirty="0">
                <a:solidFill>
                  <a:srgbClr val="002060"/>
                </a:solidFill>
                <a:latin typeface="Calibri" panose="020F0502020204030204" pitchFamily="34" charset="0"/>
              </a:rPr>
              <a:t>NaCl</a:t>
            </a:r>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Παράγονται από μονάδες αφαλάτωσης &amp; βιομηχανία (χημική, εξόρυξη άνθρακα, υφαντουργία, παραγωγή τροφίμων)</a:t>
            </a:r>
            <a:endParaRPr lang="en-US" dirty="0">
              <a:solidFill>
                <a:srgbClr val="002060"/>
              </a:solidFill>
              <a:latin typeface="Calibri" panose="020F0502020204030204" pitchFamily="34" charset="0"/>
            </a:endParaRPr>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Η απόρριψή τους έχει ως αποτέλεσμα την απόρριψη τόνων αλάτων σε επιφανειακά ύδατα</a:t>
            </a:r>
          </a:p>
          <a:p>
            <a:pPr algn="just"/>
            <a:endParaRPr lang="el-GR" dirty="0"/>
          </a:p>
          <a:p>
            <a:pPr algn="just"/>
            <a:r>
              <a:rPr lang="el-GR" b="1" u="sng" dirty="0">
                <a:solidFill>
                  <a:srgbClr val="C00000"/>
                </a:solidFill>
              </a:rPr>
              <a:t>Περιβαλλοντικές Επιπτώσεις Απόρριψης Άλμεων στο Περιβάλλον </a:t>
            </a:r>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Ρύπανση Επιφανειακών Υδάτινων Σωμάτων</a:t>
            </a:r>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Αύξηση της συγκέντρωσης των αλάτων στο έδαφος</a:t>
            </a:r>
          </a:p>
          <a:p>
            <a:pPr marL="342900" indent="-342900" algn="just">
              <a:lnSpc>
                <a:spcPct val="120000"/>
              </a:lnSpc>
              <a:buFont typeface="Arial" panose="020B0604020202020204" pitchFamily="34" charset="0"/>
              <a:buChar char="•"/>
            </a:pPr>
            <a:r>
              <a:rPr lang="el-GR" dirty="0">
                <a:solidFill>
                  <a:srgbClr val="002060"/>
                </a:solidFill>
                <a:latin typeface="Calibri" panose="020F0502020204030204" pitchFamily="34" charset="0"/>
              </a:rPr>
              <a:t>Υποβάθμιση ποιότητας υπόγειων υδάτων</a:t>
            </a:r>
          </a:p>
          <a:p>
            <a:pPr marL="285750" indent="-285750" algn="just">
              <a:lnSpc>
                <a:spcPct val="120000"/>
              </a:lnSpc>
              <a:buFont typeface="Arial" panose="020B0604020202020204" pitchFamily="34" charset="0"/>
              <a:buChar char="•"/>
            </a:pPr>
            <a:r>
              <a:rPr lang="el-GR" dirty="0">
                <a:solidFill>
                  <a:srgbClr val="002060"/>
                </a:solidFill>
                <a:latin typeface="Calibri" panose="020F0502020204030204" pitchFamily="34" charset="0"/>
              </a:rPr>
              <a:t>Συσσώρευση </a:t>
            </a:r>
            <a:r>
              <a:rPr lang="el-GR" dirty="0" err="1">
                <a:solidFill>
                  <a:srgbClr val="002060"/>
                </a:solidFill>
                <a:latin typeface="Calibri" panose="020F0502020204030204" pitchFamily="34" charset="0"/>
              </a:rPr>
              <a:t>χλωριόντων</a:t>
            </a:r>
            <a:r>
              <a:rPr lang="el-GR" dirty="0">
                <a:solidFill>
                  <a:srgbClr val="002060"/>
                </a:solidFill>
                <a:latin typeface="Calibri" panose="020F0502020204030204" pitchFamily="34" charset="0"/>
              </a:rPr>
              <a:t> και </a:t>
            </a:r>
            <a:r>
              <a:rPr lang="el-GR" dirty="0" err="1">
                <a:solidFill>
                  <a:srgbClr val="002060"/>
                </a:solidFill>
                <a:latin typeface="Calibri" panose="020F0502020204030204" pitchFamily="34" charset="0"/>
              </a:rPr>
              <a:t>θειϊκών</a:t>
            </a:r>
            <a:r>
              <a:rPr lang="el-GR" dirty="0">
                <a:solidFill>
                  <a:srgbClr val="002060"/>
                </a:solidFill>
                <a:latin typeface="Calibri" panose="020F0502020204030204" pitchFamily="34" charset="0"/>
              </a:rPr>
              <a:t> ιόντων σε ένα υδάτινο σώμα – το νερό καθίσταται περισσότερο διαβρωτικό</a:t>
            </a:r>
          </a:p>
        </p:txBody>
      </p:sp>
    </p:spTree>
    <p:extLst>
      <p:ext uri="{BB962C8B-B14F-4D97-AF65-F5344CB8AC3E}">
        <p14:creationId xmlns:p14="http://schemas.microsoft.com/office/powerpoint/2010/main" val="66976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a:extLst>
              <a:ext uri="{FF2B5EF4-FFF2-40B4-BE49-F238E27FC236}">
                <a16:creationId xmlns:a16="http://schemas.microsoft.com/office/drawing/2014/main" id="{9E4D80E5-A636-432D-9376-B48F9A2E5687}"/>
              </a:ext>
            </a:extLst>
          </p:cNvPr>
          <p:cNvSpPr>
            <a:spLocks noGrp="1"/>
          </p:cNvSpPr>
          <p:nvPr>
            <p:ph type="title"/>
          </p:nvPr>
        </p:nvSpPr>
        <p:spPr>
          <a:xfrm>
            <a:off x="64008" y="0"/>
            <a:ext cx="9046727" cy="445923"/>
          </a:xfrm>
        </p:spPr>
        <p:txBody>
          <a:bodyPr>
            <a:noAutofit/>
          </a:bodyPr>
          <a:lstStyle/>
          <a:p>
            <a:r>
              <a:rPr lang="el-GR" sz="2400" dirty="0">
                <a:solidFill>
                  <a:schemeClr val="bg1"/>
                </a:solidFill>
              </a:rPr>
              <a:t>Περιβαλλοντικά Οφέλη από την Επεξεργασία Άλμεων</a:t>
            </a:r>
          </a:p>
        </p:txBody>
      </p:sp>
      <p:sp>
        <p:nvSpPr>
          <p:cNvPr id="8" name="Ορθογώνιο: Στρογγύλεμα γωνιών 7">
            <a:extLst>
              <a:ext uri="{FF2B5EF4-FFF2-40B4-BE49-F238E27FC236}">
                <a16:creationId xmlns:a16="http://schemas.microsoft.com/office/drawing/2014/main" id="{2788931F-FAAB-4A68-8895-F5C9D771D4AE}"/>
              </a:ext>
            </a:extLst>
          </p:cNvPr>
          <p:cNvSpPr/>
          <p:nvPr/>
        </p:nvSpPr>
        <p:spPr>
          <a:xfrm>
            <a:off x="97274" y="2423155"/>
            <a:ext cx="1971414" cy="637455"/>
          </a:xfrm>
          <a:prstGeom prst="roundRect">
            <a:avLst/>
          </a:prstGeom>
          <a:solidFill>
            <a:srgbClr val="345333"/>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Επεξεργασία Άλμεων</a:t>
            </a:r>
          </a:p>
        </p:txBody>
      </p:sp>
      <p:cxnSp>
        <p:nvCxnSpPr>
          <p:cNvPr id="10" name="Γραμμή σύνδεσης: Γωνιώδης 9">
            <a:extLst>
              <a:ext uri="{FF2B5EF4-FFF2-40B4-BE49-F238E27FC236}">
                <a16:creationId xmlns:a16="http://schemas.microsoft.com/office/drawing/2014/main" id="{2FC0ACA6-09AD-4BB5-A71D-DBECDE283980}"/>
              </a:ext>
            </a:extLst>
          </p:cNvPr>
          <p:cNvCxnSpPr>
            <a:cxnSpLocks/>
          </p:cNvCxnSpPr>
          <p:nvPr/>
        </p:nvCxnSpPr>
        <p:spPr>
          <a:xfrm flipV="1">
            <a:off x="2088310" y="1411447"/>
            <a:ext cx="501639" cy="1267572"/>
          </a:xfrm>
          <a:prstGeom prst="bentConnector3">
            <a:avLst>
              <a:gd name="adj1" fmla="val 50000"/>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11" name="Ορθογώνιο: Στρογγύλεμα γωνιών 10">
            <a:extLst>
              <a:ext uri="{FF2B5EF4-FFF2-40B4-BE49-F238E27FC236}">
                <a16:creationId xmlns:a16="http://schemas.microsoft.com/office/drawing/2014/main" id="{9062DA9B-B555-43B5-B26D-B5668C8B79E5}"/>
              </a:ext>
            </a:extLst>
          </p:cNvPr>
          <p:cNvSpPr/>
          <p:nvPr/>
        </p:nvSpPr>
        <p:spPr>
          <a:xfrm>
            <a:off x="2570327" y="666122"/>
            <a:ext cx="3894268" cy="1221402"/>
          </a:xfrm>
          <a:prstGeom prst="roundRect">
            <a:avLst/>
          </a:prstGeom>
          <a:solidFill>
            <a:schemeClr val="tx2">
              <a:lumMod val="75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dirty="0">
                <a:solidFill>
                  <a:schemeClr val="bg1"/>
                </a:solidFill>
                <a:latin typeface="Calibri" panose="020F0502020204030204" pitchFamily="34" charset="0"/>
              </a:rPr>
              <a:t>Εκατομμύρια κυβικά νερού μπορούν να επαναχρησιμοποιηθούν για αγροτική, βιομηχανική και δημοτική χρήση</a:t>
            </a:r>
            <a:endParaRPr lang="el-GR" dirty="0"/>
          </a:p>
        </p:txBody>
      </p:sp>
      <p:cxnSp>
        <p:nvCxnSpPr>
          <p:cNvPr id="13" name="Ευθύγραμμο βέλος σύνδεσης 12">
            <a:extLst>
              <a:ext uri="{FF2B5EF4-FFF2-40B4-BE49-F238E27FC236}">
                <a16:creationId xmlns:a16="http://schemas.microsoft.com/office/drawing/2014/main" id="{7FF7992C-BA13-4503-B1CD-D6404F29D61C}"/>
              </a:ext>
            </a:extLst>
          </p:cNvPr>
          <p:cNvCxnSpPr>
            <a:cxnSpLocks/>
            <a:stCxn id="11" idx="3"/>
            <a:endCxn id="16" idx="1"/>
          </p:cNvCxnSpPr>
          <p:nvPr/>
        </p:nvCxnSpPr>
        <p:spPr>
          <a:xfrm flipV="1">
            <a:off x="6464595" y="1172754"/>
            <a:ext cx="260754" cy="0"/>
          </a:xfrm>
          <a:prstGeom prst="straightConnector1">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16" name="Ορθογώνιο: Στρογγύλεμα γωνιών 15">
            <a:extLst>
              <a:ext uri="{FF2B5EF4-FFF2-40B4-BE49-F238E27FC236}">
                <a16:creationId xmlns:a16="http://schemas.microsoft.com/office/drawing/2014/main" id="{27FC6BA4-BB07-4D4B-86CE-AD18C10A3870}"/>
              </a:ext>
            </a:extLst>
          </p:cNvPr>
          <p:cNvSpPr/>
          <p:nvPr/>
        </p:nvSpPr>
        <p:spPr>
          <a:xfrm>
            <a:off x="6725349" y="710036"/>
            <a:ext cx="2298282" cy="925435"/>
          </a:xfrm>
          <a:prstGeom prst="roundRect">
            <a:avLst/>
          </a:prstGeom>
          <a:solidFill>
            <a:srgbClr val="00B0F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Συμβολή στην αντιμετώπιση λειψυδρίας </a:t>
            </a:r>
          </a:p>
        </p:txBody>
      </p:sp>
      <p:sp>
        <p:nvSpPr>
          <p:cNvPr id="22" name="Ορθογώνιο: Στρογγύλεμα γωνιών 21">
            <a:extLst>
              <a:ext uri="{FF2B5EF4-FFF2-40B4-BE49-F238E27FC236}">
                <a16:creationId xmlns:a16="http://schemas.microsoft.com/office/drawing/2014/main" id="{BA65FB16-E3B8-4E15-BE55-66ECF7C91A04}"/>
              </a:ext>
            </a:extLst>
          </p:cNvPr>
          <p:cNvSpPr/>
          <p:nvPr/>
        </p:nvSpPr>
        <p:spPr>
          <a:xfrm>
            <a:off x="2540292" y="2048541"/>
            <a:ext cx="3993738" cy="1349759"/>
          </a:xfrm>
          <a:prstGeom prst="roundRect">
            <a:avLst/>
          </a:prstGeom>
          <a:solidFill>
            <a:schemeClr val="tx2">
              <a:lumMod val="75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el-GR" dirty="0">
                <a:solidFill>
                  <a:schemeClr val="bg1"/>
                </a:solidFill>
                <a:latin typeface="Calibri" panose="020F0502020204030204" pitchFamily="34" charset="0"/>
              </a:rPr>
              <a:t>Τόνοι ανακτώμενων αλάτων μπορούν να επαναχρησιμοποιηθούν στη βιομηχανία, αντί να απορριφθούν σε υδάτινα σώματα</a:t>
            </a:r>
            <a:endParaRPr lang="en-US" dirty="0">
              <a:solidFill>
                <a:schemeClr val="bg1"/>
              </a:solidFill>
              <a:latin typeface="Calibri" panose="020F0502020204030204" pitchFamily="34" charset="0"/>
            </a:endParaRPr>
          </a:p>
        </p:txBody>
      </p:sp>
      <p:sp>
        <p:nvSpPr>
          <p:cNvPr id="23" name="Ορθογώνιο: Στρογγύλεμα γωνιών 22">
            <a:extLst>
              <a:ext uri="{FF2B5EF4-FFF2-40B4-BE49-F238E27FC236}">
                <a16:creationId xmlns:a16="http://schemas.microsoft.com/office/drawing/2014/main" id="{B8BC9828-B5CE-4396-9FCF-45166BDBE4EC}"/>
              </a:ext>
            </a:extLst>
          </p:cNvPr>
          <p:cNvSpPr/>
          <p:nvPr/>
        </p:nvSpPr>
        <p:spPr>
          <a:xfrm>
            <a:off x="6768467" y="1834780"/>
            <a:ext cx="2212046" cy="1673619"/>
          </a:xfrm>
          <a:prstGeom prst="roundRect">
            <a:avLst/>
          </a:prstGeom>
          <a:solidFill>
            <a:srgbClr val="00B0F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Καλύτερη οικολογική κατάσταση εδάφους και υδάτινων σωμάτων </a:t>
            </a:r>
          </a:p>
        </p:txBody>
      </p:sp>
      <p:cxnSp>
        <p:nvCxnSpPr>
          <p:cNvPr id="25" name="Ευθύγραμμο βέλος σύνδεσης 24">
            <a:extLst>
              <a:ext uri="{FF2B5EF4-FFF2-40B4-BE49-F238E27FC236}">
                <a16:creationId xmlns:a16="http://schemas.microsoft.com/office/drawing/2014/main" id="{964A59A7-2538-49F1-BA07-48B6CBF5F2F6}"/>
              </a:ext>
            </a:extLst>
          </p:cNvPr>
          <p:cNvCxnSpPr>
            <a:cxnSpLocks/>
          </p:cNvCxnSpPr>
          <p:nvPr/>
        </p:nvCxnSpPr>
        <p:spPr>
          <a:xfrm flipV="1">
            <a:off x="6345321" y="2753010"/>
            <a:ext cx="423146" cy="0"/>
          </a:xfrm>
          <a:prstGeom prst="straightConnector1">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cxnSp>
        <p:nvCxnSpPr>
          <p:cNvPr id="26" name="Ευθύγραμμο βέλος σύνδεσης 25">
            <a:extLst>
              <a:ext uri="{FF2B5EF4-FFF2-40B4-BE49-F238E27FC236}">
                <a16:creationId xmlns:a16="http://schemas.microsoft.com/office/drawing/2014/main" id="{802E1134-85CB-469B-8605-885E1CD2AB84}"/>
              </a:ext>
            </a:extLst>
          </p:cNvPr>
          <p:cNvCxnSpPr>
            <a:cxnSpLocks/>
          </p:cNvCxnSpPr>
          <p:nvPr/>
        </p:nvCxnSpPr>
        <p:spPr>
          <a:xfrm flipV="1">
            <a:off x="2093315" y="2734630"/>
            <a:ext cx="491627" cy="0"/>
          </a:xfrm>
          <a:prstGeom prst="straightConnector1">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28" name="Ορθογώνιο: Στρογγύλεμα γωνιών 27">
            <a:extLst>
              <a:ext uri="{FF2B5EF4-FFF2-40B4-BE49-F238E27FC236}">
                <a16:creationId xmlns:a16="http://schemas.microsoft.com/office/drawing/2014/main" id="{A2E62A67-2A62-4E65-AC18-1B2C7B36F6A1}"/>
              </a:ext>
            </a:extLst>
          </p:cNvPr>
          <p:cNvSpPr/>
          <p:nvPr/>
        </p:nvSpPr>
        <p:spPr>
          <a:xfrm>
            <a:off x="2590350" y="3618498"/>
            <a:ext cx="6456376" cy="1166149"/>
          </a:xfrm>
          <a:prstGeom prst="roundRect">
            <a:avLst/>
          </a:prstGeom>
          <a:solidFill>
            <a:schemeClr val="tx2">
              <a:lumMod val="75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el-GR" dirty="0">
                <a:solidFill>
                  <a:schemeClr val="bg1"/>
                </a:solidFill>
                <a:latin typeface="Calibri" panose="020F0502020204030204" pitchFamily="34" charset="0"/>
              </a:rPr>
              <a:t>Μειωμένες ενεργειακές απαιτήσεις και μειωμένες εκπομπές </a:t>
            </a:r>
            <a:r>
              <a:rPr lang="en-US" dirty="0">
                <a:solidFill>
                  <a:schemeClr val="bg1"/>
                </a:solidFill>
                <a:latin typeface="Calibri" panose="020F0502020204030204" pitchFamily="34" charset="0"/>
              </a:rPr>
              <a:t>CO</a:t>
            </a:r>
            <a:r>
              <a:rPr lang="en-US" baseline="-25000" dirty="0">
                <a:solidFill>
                  <a:schemeClr val="bg1"/>
                </a:solidFill>
                <a:latin typeface="Calibri" panose="020F0502020204030204" pitchFamily="34" charset="0"/>
              </a:rPr>
              <a:t>2</a:t>
            </a:r>
            <a:r>
              <a:rPr lang="el-GR" dirty="0">
                <a:solidFill>
                  <a:schemeClr val="bg1"/>
                </a:solidFill>
                <a:latin typeface="Calibri" panose="020F0502020204030204" pitchFamily="34" charset="0"/>
              </a:rPr>
              <a:t>  κατά την ανάκτηση αλάτων από άλμη, σε σύγκριση με τη συμβατική παραγωγή τους</a:t>
            </a:r>
            <a:endParaRPr lang="en-US" dirty="0">
              <a:solidFill>
                <a:schemeClr val="bg1"/>
              </a:solidFill>
              <a:latin typeface="Calibri" panose="020F0502020204030204" pitchFamily="34" charset="0"/>
            </a:endParaRPr>
          </a:p>
        </p:txBody>
      </p:sp>
      <p:cxnSp>
        <p:nvCxnSpPr>
          <p:cNvPr id="30" name="Γραμμή σύνδεσης: Γωνιώδης 29">
            <a:extLst>
              <a:ext uri="{FF2B5EF4-FFF2-40B4-BE49-F238E27FC236}">
                <a16:creationId xmlns:a16="http://schemas.microsoft.com/office/drawing/2014/main" id="{09BB45A9-C73E-4391-801E-9F214D4E98C7}"/>
              </a:ext>
            </a:extLst>
          </p:cNvPr>
          <p:cNvCxnSpPr>
            <a:cxnSpLocks/>
          </p:cNvCxnSpPr>
          <p:nvPr/>
        </p:nvCxnSpPr>
        <p:spPr>
          <a:xfrm>
            <a:off x="2088310" y="2790242"/>
            <a:ext cx="521662" cy="1479147"/>
          </a:xfrm>
          <a:prstGeom prst="bentConnector3">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118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0876-F717-2EBB-70E4-E9E8389E2859}"/>
              </a:ext>
            </a:extLst>
          </p:cNvPr>
          <p:cNvSpPr>
            <a:spLocks noGrp="1"/>
          </p:cNvSpPr>
          <p:nvPr>
            <p:ph type="title"/>
          </p:nvPr>
        </p:nvSpPr>
        <p:spPr>
          <a:xfrm>
            <a:off x="2947616" y="1953043"/>
            <a:ext cx="6461299" cy="1430237"/>
          </a:xfrm>
        </p:spPr>
        <p:txBody>
          <a:bodyPr>
            <a:normAutofit/>
          </a:bodyPr>
          <a:lstStyle/>
          <a:p>
            <a:r>
              <a:rPr lang="el-GR" dirty="0"/>
              <a:t>Εξόρυξη άνθρακα-</a:t>
            </a:r>
            <a:r>
              <a:rPr lang="el-GR" dirty="0" err="1"/>
              <a:t>Άλμες</a:t>
            </a:r>
            <a:r>
              <a:rPr lang="el-GR" dirty="0"/>
              <a:t> Ανθρακωρυχείων</a:t>
            </a:r>
            <a:endParaRPr lang="en-US" dirty="0"/>
          </a:p>
        </p:txBody>
      </p:sp>
    </p:spTree>
    <p:extLst>
      <p:ext uri="{BB962C8B-B14F-4D97-AF65-F5344CB8AC3E}">
        <p14:creationId xmlns:p14="http://schemas.microsoft.com/office/powerpoint/2010/main" val="24581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7928"/>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7" name="Εικόνα 26">
            <a:extLst>
              <a:ext uri="{FF2B5EF4-FFF2-40B4-BE49-F238E27FC236}">
                <a16:creationId xmlns:a16="http://schemas.microsoft.com/office/drawing/2014/main" id="{81120D5D-DBB7-BAE3-C195-6174649E6119}"/>
              </a:ext>
            </a:extLst>
          </p:cNvPr>
          <p:cNvPicPr>
            <a:picLocks noChangeAspect="1"/>
          </p:cNvPicPr>
          <p:nvPr/>
        </p:nvPicPr>
        <p:blipFill>
          <a:blip r:embed="rId4"/>
          <a:stretch>
            <a:fillRect/>
          </a:stretch>
        </p:blipFill>
        <p:spPr>
          <a:xfrm>
            <a:off x="2893934" y="508924"/>
            <a:ext cx="6204413" cy="4261550"/>
          </a:xfrm>
          <a:prstGeom prst="rect">
            <a:avLst/>
          </a:prstGeom>
        </p:spPr>
      </p:pic>
      <p:sp>
        <p:nvSpPr>
          <p:cNvPr id="4" name="Τίτλος 1">
            <a:extLst>
              <a:ext uri="{FF2B5EF4-FFF2-40B4-BE49-F238E27FC236}">
                <a16:creationId xmlns:a16="http://schemas.microsoft.com/office/drawing/2014/main" id="{4F56EC4C-4E52-5FA0-DCFF-934408BC109B}"/>
              </a:ext>
            </a:extLst>
          </p:cNvPr>
          <p:cNvSpPr txBox="1">
            <a:spLocks/>
          </p:cNvSpPr>
          <p:nvPr/>
        </p:nvSpPr>
        <p:spPr>
          <a:xfrm>
            <a:off x="1718931" y="63001"/>
            <a:ext cx="7331341" cy="445923"/>
          </a:xfrm>
          <a:prstGeom prst="rect">
            <a:avLst/>
          </a:prstGeom>
        </p:spPr>
        <p:txBody>
          <a:bodyPr>
            <a:normAutofit fontScale="25000" lnSpcReduction="20000"/>
          </a:bodyPr>
          <a:lstStyle>
            <a:lvl1pPr algn="r" defTabSz="914400" rtl="0" eaLnBrk="1" latinLnBrk="0" hangingPunct="1">
              <a:spcBef>
                <a:spcPct val="0"/>
              </a:spcBef>
              <a:buNone/>
              <a:defRPr sz="3600" kern="1200" baseline="0">
                <a:solidFill>
                  <a:schemeClr val="bg1"/>
                </a:solidFill>
                <a:effectLst>
                  <a:outerShdw blurRad="50800" dist="38100" dir="2700000" algn="tl" rotWithShape="0">
                    <a:prstClr val="black">
                      <a:alpha val="40000"/>
                    </a:prstClr>
                  </a:outerShdw>
                </a:effectLst>
                <a:latin typeface="+mj-lt"/>
                <a:ea typeface="+mj-ea"/>
                <a:cs typeface="+mj-cs"/>
              </a:defRPr>
            </a:lvl1pPr>
          </a:lstStyle>
          <a:p>
            <a:r>
              <a:rPr lang="el-GR" sz="9600" dirty="0"/>
              <a:t>Εξόρυξη άνθρακα στην Ευρώπη</a:t>
            </a:r>
            <a:endParaRPr lang="el-GR" dirty="0"/>
          </a:p>
        </p:txBody>
      </p:sp>
      <p:sp>
        <p:nvSpPr>
          <p:cNvPr id="7" name="TextBox 6">
            <a:extLst>
              <a:ext uri="{FF2B5EF4-FFF2-40B4-BE49-F238E27FC236}">
                <a16:creationId xmlns:a16="http://schemas.microsoft.com/office/drawing/2014/main" id="{E378B156-551E-9139-40B6-C05D5949B691}"/>
              </a:ext>
            </a:extLst>
          </p:cNvPr>
          <p:cNvSpPr txBox="1"/>
          <p:nvPr/>
        </p:nvSpPr>
        <p:spPr>
          <a:xfrm>
            <a:off x="96151" y="433736"/>
            <a:ext cx="2749708" cy="738664"/>
          </a:xfrm>
          <a:prstGeom prst="rect">
            <a:avLst/>
          </a:prstGeom>
          <a:noFill/>
        </p:spPr>
        <p:txBody>
          <a:bodyPr wrap="square">
            <a:spAutoFit/>
          </a:bodyPr>
          <a:lstStyle/>
          <a:p>
            <a:pPr marL="285750" indent="-285750" algn="just">
              <a:buFont typeface="Wingdings" panose="05000000000000000000" pitchFamily="2" charset="2"/>
              <a:buChar char="q"/>
            </a:pPr>
            <a:r>
              <a:rPr lang="el-GR" sz="1400" b="0" i="0" dirty="0">
                <a:solidFill>
                  <a:srgbClr val="002060"/>
                </a:solidFill>
                <a:effectLst/>
                <a:latin typeface="Calibri" panose="020F0502020204030204" pitchFamily="34" charset="0"/>
                <a:cs typeface="Calibri" panose="020F0502020204030204" pitchFamily="34" charset="0"/>
              </a:rPr>
              <a:t>Το 2021, το 44% της ολικής παραγωγής λιγνίτη παράχθηκε στη Γερμανία (244 </a:t>
            </a:r>
            <a:r>
              <a:rPr lang="el-GR" sz="1400" b="0" i="0" dirty="0" err="1">
                <a:solidFill>
                  <a:srgbClr val="002060"/>
                </a:solidFill>
                <a:effectLst/>
                <a:latin typeface="Calibri" panose="020F0502020204030204" pitchFamily="34" charset="0"/>
                <a:cs typeface="Calibri" panose="020F0502020204030204" pitchFamily="34" charset="0"/>
              </a:rPr>
              <a:t>τόννοι</a:t>
            </a:r>
            <a:r>
              <a:rPr lang="el-GR" sz="1400" b="0" i="0" dirty="0">
                <a:solidFill>
                  <a:srgbClr val="002060"/>
                </a:solidFill>
                <a:effectLst/>
                <a:latin typeface="Calibri" panose="020F0502020204030204" pitchFamily="34" charset="0"/>
                <a:cs typeface="Calibri" panose="020F0502020204030204" pitchFamily="34" charset="0"/>
              </a:rPr>
              <a:t>).</a:t>
            </a:r>
            <a:endParaRPr lang="el-GR" sz="1400" dirty="0">
              <a:solidFill>
                <a:srgbClr val="00206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C3C92B2-2C8C-60B8-C161-2BEEF230D20C}"/>
              </a:ext>
            </a:extLst>
          </p:cNvPr>
          <p:cNvSpPr txBox="1"/>
          <p:nvPr/>
        </p:nvSpPr>
        <p:spPr>
          <a:xfrm>
            <a:off x="48075" y="1254704"/>
            <a:ext cx="2845859" cy="1384995"/>
          </a:xfrm>
          <a:prstGeom prst="rect">
            <a:avLst/>
          </a:prstGeom>
          <a:noFill/>
        </p:spPr>
        <p:txBody>
          <a:bodyPr wrap="square">
            <a:spAutoFit/>
          </a:bodyPr>
          <a:lstStyle/>
          <a:p>
            <a:pPr marL="285750" indent="-285750" algn="just">
              <a:buFont typeface="Wingdings" panose="05000000000000000000" pitchFamily="2" charset="2"/>
              <a:buChar char="q"/>
            </a:pPr>
            <a:r>
              <a:rPr lang="el-GR" sz="1400" dirty="0">
                <a:solidFill>
                  <a:srgbClr val="002060"/>
                </a:solidFill>
                <a:latin typeface="Calibri" panose="020F0502020204030204" pitchFamily="34" charset="0"/>
                <a:cs typeface="Calibri" panose="020F0502020204030204" pitchFamily="34" charset="0"/>
              </a:rPr>
              <a:t>Ο μεγαλύτερος παραγωγός λιθάνθρακα (</a:t>
            </a:r>
            <a:r>
              <a:rPr lang="en-US" sz="1400" dirty="0">
                <a:solidFill>
                  <a:srgbClr val="002060"/>
                </a:solidFill>
                <a:latin typeface="Calibri" panose="020F0502020204030204" pitchFamily="34" charset="0"/>
                <a:cs typeface="Calibri" panose="020F0502020204030204" pitchFamily="34" charset="0"/>
              </a:rPr>
              <a:t>hard coal)</a:t>
            </a:r>
            <a:r>
              <a:rPr lang="el-GR" sz="1400" dirty="0">
                <a:solidFill>
                  <a:srgbClr val="002060"/>
                </a:solidFill>
                <a:latin typeface="Calibri" panose="020F0502020204030204" pitchFamily="34" charset="0"/>
                <a:cs typeface="Calibri" panose="020F0502020204030204" pitchFamily="34" charset="0"/>
              </a:rPr>
              <a:t> στην Ευρώπη σήμερα είναι η Πολωνία, καταλαμβάνοντας το 95% της ολικής παραγωγής του στην ΕΕ.  </a:t>
            </a:r>
          </a:p>
        </p:txBody>
      </p:sp>
      <p:sp>
        <p:nvSpPr>
          <p:cNvPr id="12" name="TextBox 11">
            <a:extLst>
              <a:ext uri="{FF2B5EF4-FFF2-40B4-BE49-F238E27FC236}">
                <a16:creationId xmlns:a16="http://schemas.microsoft.com/office/drawing/2014/main" id="{7AD31744-9261-561D-11AE-18E3C9691929}"/>
              </a:ext>
            </a:extLst>
          </p:cNvPr>
          <p:cNvSpPr txBox="1"/>
          <p:nvPr/>
        </p:nvSpPr>
        <p:spPr>
          <a:xfrm>
            <a:off x="0" y="2598963"/>
            <a:ext cx="2845859" cy="2339102"/>
          </a:xfrm>
          <a:prstGeom prst="rect">
            <a:avLst/>
          </a:prstGeom>
          <a:noFill/>
        </p:spPr>
        <p:txBody>
          <a:bodyPr wrap="square">
            <a:spAutoFit/>
          </a:bodyPr>
          <a:lstStyle/>
          <a:p>
            <a:pPr marL="285750" indent="-285750" algn="just">
              <a:buFont typeface="Wingdings" panose="05000000000000000000" pitchFamily="2" charset="2"/>
              <a:buChar char="q"/>
            </a:pPr>
            <a:r>
              <a:rPr lang="el-GR" sz="1400" dirty="0">
                <a:solidFill>
                  <a:srgbClr val="002060"/>
                </a:solidFill>
                <a:latin typeface="Calibri" panose="020F0502020204030204" pitchFamily="34" charset="0"/>
                <a:cs typeface="Calibri" panose="020F0502020204030204" pitchFamily="34" charset="0"/>
              </a:rPr>
              <a:t>Η Ελλάδα παράγει λιγνίτη σε πολύ μικρό ποσοστό εν συγκρίσει με άλλες Ευρωπαϊκές χώρες, παρά το γεγονός ότι, υπό την πίεση της αύξησης στην τιμή του φυσικού αερίου και του πετρελαίου, έχει σημειωθεί σημαντική αύξηση το τελευταίο διάστημα στη χρήση του λιγνίτη από τη ΔΕΗ </a:t>
            </a:r>
            <a:r>
              <a:rPr lang="el-GR" sz="600" dirty="0">
                <a:solidFill>
                  <a:srgbClr val="002060"/>
                </a:solidFill>
                <a:latin typeface="Calibri" panose="020F0502020204030204" pitchFamily="34" charset="0"/>
                <a:cs typeface="Calibri" panose="020F0502020204030204" pitchFamily="34" charset="0"/>
              </a:rPr>
              <a:t>(</a:t>
            </a:r>
            <a:r>
              <a:rPr lang="en-US" sz="600" dirty="0">
                <a:solidFill>
                  <a:srgbClr val="002060"/>
                </a:solidFill>
                <a:latin typeface="Calibri" panose="020F0502020204030204" pitchFamily="34" charset="0"/>
                <a:cs typeface="Calibri" panose="020F0502020204030204" pitchFamily="34" charset="0"/>
              </a:rPr>
              <a:t>https://www.efsyn.gr/oikonomia/elliniki-oikonomia/334772_dynamiki-epistrofi-toy-ligniti-stin-paragogi-reymatos</a:t>
            </a:r>
            <a:r>
              <a:rPr lang="el-GR" sz="600" dirty="0">
                <a:solidFill>
                  <a:srgbClr val="002060"/>
                </a:solidFill>
                <a:latin typeface="Calibri" panose="020F0502020204030204" pitchFamily="34" charset="0"/>
                <a:cs typeface="Calibri" panose="020F0502020204030204" pitchFamily="34" charset="0"/>
              </a:rPr>
              <a:t>)</a:t>
            </a:r>
            <a:endParaRPr lang="el-GR" sz="14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6124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B77FBEF4-DA8E-41C0-8C4D-EAEA590257FF}"/>
              </a:ext>
            </a:extLst>
          </p:cNvPr>
          <p:cNvSpPr>
            <a:spLocks noGrp="1"/>
          </p:cNvSpPr>
          <p:nvPr>
            <p:ph type="title"/>
          </p:nvPr>
        </p:nvSpPr>
        <p:spPr>
          <a:xfrm>
            <a:off x="-814646" y="73875"/>
            <a:ext cx="9958646" cy="445923"/>
          </a:xfrm>
        </p:spPr>
        <p:txBody>
          <a:bodyPr>
            <a:noAutofit/>
          </a:bodyPr>
          <a:lstStyle/>
          <a:p>
            <a:r>
              <a:rPr lang="el-GR" sz="2400" dirty="0"/>
              <a:t>Εξόρυξη Άνθρακα-Επιπτώσεις στο περιβάλλον</a:t>
            </a:r>
          </a:p>
        </p:txBody>
      </p:sp>
      <p:sp>
        <p:nvSpPr>
          <p:cNvPr id="29" name="Οβάλ 28">
            <a:extLst>
              <a:ext uri="{FF2B5EF4-FFF2-40B4-BE49-F238E27FC236}">
                <a16:creationId xmlns:a16="http://schemas.microsoft.com/office/drawing/2014/main" id="{BFBF76FC-429A-4422-84ED-FF535A693967}"/>
              </a:ext>
            </a:extLst>
          </p:cNvPr>
          <p:cNvSpPr/>
          <p:nvPr/>
        </p:nvSpPr>
        <p:spPr>
          <a:xfrm>
            <a:off x="4790016" y="2248504"/>
            <a:ext cx="4353984" cy="2894996"/>
          </a:xfrm>
          <a:prstGeom prst="ellipse">
            <a:avLst/>
          </a:prstGeom>
          <a:solidFill>
            <a:schemeClr val="accent3">
              <a:lumMod val="60000"/>
              <a:lumOff val="40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7" name="Ευθύγραμμο βέλος σύνδεσης 6">
            <a:extLst>
              <a:ext uri="{FF2B5EF4-FFF2-40B4-BE49-F238E27FC236}">
                <a16:creationId xmlns:a16="http://schemas.microsoft.com/office/drawing/2014/main" id="{8CDC9B47-9F6E-490B-950B-DABDF25CDBCF}"/>
              </a:ext>
            </a:extLst>
          </p:cNvPr>
          <p:cNvCxnSpPr>
            <a:cxnSpLocks/>
          </p:cNvCxnSpPr>
          <p:nvPr/>
        </p:nvCxnSpPr>
        <p:spPr>
          <a:xfrm flipH="1">
            <a:off x="2602100" y="1181241"/>
            <a:ext cx="377909" cy="266598"/>
          </a:xfrm>
          <a:prstGeom prst="straightConnector1">
            <a:avLst/>
          </a:prstGeom>
          <a:ln w="38100">
            <a:tailEnd type="triangle"/>
          </a:ln>
          <a:effectLst/>
        </p:spPr>
        <p:style>
          <a:lnRef idx="2">
            <a:schemeClr val="accent2"/>
          </a:lnRef>
          <a:fillRef idx="0">
            <a:schemeClr val="accent2"/>
          </a:fillRef>
          <a:effectRef idx="1">
            <a:schemeClr val="accent2"/>
          </a:effectRef>
          <a:fontRef idx="minor">
            <a:schemeClr val="tx1"/>
          </a:fontRef>
        </p:style>
      </p:cxnSp>
      <p:grpSp>
        <p:nvGrpSpPr>
          <p:cNvPr id="8" name="Ομάδα 7">
            <a:extLst>
              <a:ext uri="{FF2B5EF4-FFF2-40B4-BE49-F238E27FC236}">
                <a16:creationId xmlns:a16="http://schemas.microsoft.com/office/drawing/2014/main" id="{59713BBD-CFA5-46DE-8228-A8BBEBEF5E31}"/>
              </a:ext>
            </a:extLst>
          </p:cNvPr>
          <p:cNvGrpSpPr/>
          <p:nvPr/>
        </p:nvGrpSpPr>
        <p:grpSpPr>
          <a:xfrm>
            <a:off x="143618" y="717355"/>
            <a:ext cx="8839230" cy="4341618"/>
            <a:chOff x="-4769" y="548543"/>
            <a:chExt cx="8839230" cy="4341618"/>
          </a:xfrm>
        </p:grpSpPr>
        <p:cxnSp>
          <p:nvCxnSpPr>
            <p:cNvPr id="9" name="Ευθύγραμμο βέλος σύνδεσης 8">
              <a:extLst>
                <a:ext uri="{FF2B5EF4-FFF2-40B4-BE49-F238E27FC236}">
                  <a16:creationId xmlns:a16="http://schemas.microsoft.com/office/drawing/2014/main" id="{1B4777AD-AFC9-415F-873B-DBE2A0C26B08}"/>
                </a:ext>
              </a:extLst>
            </p:cNvPr>
            <p:cNvCxnSpPr>
              <a:cxnSpLocks/>
            </p:cNvCxnSpPr>
            <p:nvPr/>
          </p:nvCxnSpPr>
          <p:spPr>
            <a:xfrm>
              <a:off x="6161471" y="1044052"/>
              <a:ext cx="365599" cy="266763"/>
            </a:xfrm>
            <a:prstGeom prst="straightConnector1">
              <a:avLst/>
            </a:prstGeom>
            <a:ln w="38100">
              <a:tailEnd type="triangle"/>
            </a:ln>
            <a:effectLst/>
          </p:spPr>
          <p:style>
            <a:lnRef idx="2">
              <a:schemeClr val="accent2"/>
            </a:lnRef>
            <a:fillRef idx="0">
              <a:schemeClr val="accent2"/>
            </a:fillRef>
            <a:effectRef idx="1">
              <a:schemeClr val="accent2"/>
            </a:effectRef>
            <a:fontRef idx="minor">
              <a:schemeClr val="tx1"/>
            </a:fontRef>
          </p:style>
        </p:cxnSp>
        <p:sp>
          <p:nvSpPr>
            <p:cNvPr id="19" name="Οβάλ 18">
              <a:extLst>
                <a:ext uri="{FF2B5EF4-FFF2-40B4-BE49-F238E27FC236}">
                  <a16:creationId xmlns:a16="http://schemas.microsoft.com/office/drawing/2014/main" id="{5D3CE777-870A-4352-965D-9F96368BE0C9}"/>
                </a:ext>
              </a:extLst>
            </p:cNvPr>
            <p:cNvSpPr/>
            <p:nvPr/>
          </p:nvSpPr>
          <p:spPr>
            <a:xfrm>
              <a:off x="-4769" y="2167328"/>
              <a:ext cx="4443025" cy="2722833"/>
            </a:xfrm>
            <a:prstGeom prst="ellipse">
              <a:avLst/>
            </a:prstGeom>
            <a:solidFill>
              <a:srgbClr val="00B0F0">
                <a:alpha val="26000"/>
              </a:srgbClr>
            </a:solidFill>
            <a:ln>
              <a:solidFill>
                <a:schemeClr val="bg1">
                  <a:lumMod val="9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Στρογγύλεμα γωνιών 3">
              <a:extLst>
                <a:ext uri="{FF2B5EF4-FFF2-40B4-BE49-F238E27FC236}">
                  <a16:creationId xmlns:a16="http://schemas.microsoft.com/office/drawing/2014/main" id="{C129F4EA-7BFE-4760-A01B-874FEA2C18C1}"/>
                </a:ext>
              </a:extLst>
            </p:cNvPr>
            <p:cNvSpPr/>
            <p:nvPr/>
          </p:nvSpPr>
          <p:spPr>
            <a:xfrm>
              <a:off x="2334754" y="548543"/>
              <a:ext cx="4353984" cy="436227"/>
            </a:xfrm>
            <a:prstGeom prst="roundRect">
              <a:avLst/>
            </a:prstGeom>
            <a:solidFill>
              <a:schemeClr val="accent6">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l-GR" sz="2400" dirty="0"/>
                <a:t>Εξορυκτική Βιομηχανία Άνθρακα</a:t>
              </a:r>
            </a:p>
          </p:txBody>
        </p:sp>
        <p:sp>
          <p:nvSpPr>
            <p:cNvPr id="5" name="Ορθογώνιο: Στρογγύλεμα γωνιών 4">
              <a:extLst>
                <a:ext uri="{FF2B5EF4-FFF2-40B4-BE49-F238E27FC236}">
                  <a16:creationId xmlns:a16="http://schemas.microsoft.com/office/drawing/2014/main" id="{66D0BA04-55E7-4CB2-839D-68F0F355F883}"/>
                </a:ext>
              </a:extLst>
            </p:cNvPr>
            <p:cNvSpPr/>
            <p:nvPr/>
          </p:nvSpPr>
          <p:spPr>
            <a:xfrm>
              <a:off x="273524" y="1326679"/>
              <a:ext cx="3886437" cy="6692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2000" dirty="0"/>
                <a:t>Απόρριψη τεραστίων ποσοτήτων αλατούχων υγρών λυμάτων</a:t>
              </a:r>
            </a:p>
          </p:txBody>
        </p:sp>
        <p:sp>
          <p:nvSpPr>
            <p:cNvPr id="6" name="Ορθογώνιο: Στρογγύλεμα γωνιών 5">
              <a:extLst>
                <a:ext uri="{FF2B5EF4-FFF2-40B4-BE49-F238E27FC236}">
                  <a16:creationId xmlns:a16="http://schemas.microsoft.com/office/drawing/2014/main" id="{49D71EB5-73B0-45A4-8303-FCE0B6B177D1}"/>
                </a:ext>
              </a:extLst>
            </p:cNvPr>
            <p:cNvSpPr/>
            <p:nvPr/>
          </p:nvSpPr>
          <p:spPr>
            <a:xfrm>
              <a:off x="4877812" y="1369020"/>
              <a:ext cx="3592569" cy="61509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2000" dirty="0"/>
                <a:t>Εκπομπές αερίων θερμοκηπίου στην ατμόσφαιρα</a:t>
              </a:r>
            </a:p>
          </p:txBody>
        </p:sp>
        <p:sp>
          <p:nvSpPr>
            <p:cNvPr id="13" name="Ορθογώνιο: Στρογγύλεμα γωνιών 12">
              <a:extLst>
                <a:ext uri="{FF2B5EF4-FFF2-40B4-BE49-F238E27FC236}">
                  <a16:creationId xmlns:a16="http://schemas.microsoft.com/office/drawing/2014/main" id="{6A7C8F65-9512-4751-9AE8-40A916F3BFE5}"/>
                </a:ext>
              </a:extLst>
            </p:cNvPr>
            <p:cNvSpPr/>
            <p:nvPr/>
          </p:nvSpPr>
          <p:spPr>
            <a:xfrm>
              <a:off x="1012387" y="3684703"/>
              <a:ext cx="2265029" cy="436227"/>
            </a:xfrm>
            <a:prstGeom prst="roundRect">
              <a:avLst/>
            </a:prstGeom>
            <a:solidFill>
              <a:srgbClr val="00396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l-GR" sz="2000" dirty="0"/>
                <a:t>Προστασία Υδάτων</a:t>
              </a:r>
            </a:p>
          </p:txBody>
        </p:sp>
        <p:sp>
          <p:nvSpPr>
            <p:cNvPr id="14" name="Ορθογώνιο: Στρογγύλεμα γωνιών 13">
              <a:extLst>
                <a:ext uri="{FF2B5EF4-FFF2-40B4-BE49-F238E27FC236}">
                  <a16:creationId xmlns:a16="http://schemas.microsoft.com/office/drawing/2014/main" id="{3D1DA122-857E-4203-BA91-E080B79336FF}"/>
                </a:ext>
              </a:extLst>
            </p:cNvPr>
            <p:cNvSpPr/>
            <p:nvPr/>
          </p:nvSpPr>
          <p:spPr>
            <a:xfrm>
              <a:off x="531826" y="2750166"/>
              <a:ext cx="3226149" cy="43622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sz="2000" dirty="0"/>
                <a:t>Οδηγία-Πλαίσιο για τα Νερά</a:t>
              </a:r>
              <a:r>
                <a:rPr lang="en-US" sz="2000" dirty="0"/>
                <a:t> </a:t>
              </a:r>
              <a:endParaRPr lang="el-GR" sz="2000" dirty="0"/>
            </a:p>
          </p:txBody>
        </p:sp>
        <p:cxnSp>
          <p:nvCxnSpPr>
            <p:cNvPr id="15" name="Ευθύγραμμο βέλος σύνδεσης 14">
              <a:extLst>
                <a:ext uri="{FF2B5EF4-FFF2-40B4-BE49-F238E27FC236}">
                  <a16:creationId xmlns:a16="http://schemas.microsoft.com/office/drawing/2014/main" id="{1A8361E8-6C25-470C-B572-C887C9204DEC}"/>
                </a:ext>
              </a:extLst>
            </p:cNvPr>
            <p:cNvCxnSpPr>
              <a:cxnSpLocks/>
            </p:cNvCxnSpPr>
            <p:nvPr/>
          </p:nvCxnSpPr>
          <p:spPr>
            <a:xfrm flipV="1">
              <a:off x="2044429" y="3177633"/>
              <a:ext cx="0" cy="507070"/>
            </a:xfrm>
            <a:prstGeom prst="straightConnector1">
              <a:avLst/>
            </a:prstGeom>
            <a:ln>
              <a:solidFill>
                <a:srgbClr val="002060"/>
              </a:solidFill>
              <a:tailEnd type="triangle"/>
            </a:ln>
          </p:spPr>
          <p:style>
            <a:lnRef idx="3">
              <a:schemeClr val="accent1"/>
            </a:lnRef>
            <a:fillRef idx="0">
              <a:schemeClr val="accent1"/>
            </a:fillRef>
            <a:effectRef idx="2">
              <a:schemeClr val="accent1"/>
            </a:effectRef>
            <a:fontRef idx="minor">
              <a:schemeClr val="tx1"/>
            </a:fontRef>
          </p:style>
        </p:cxnSp>
        <p:cxnSp>
          <p:nvCxnSpPr>
            <p:cNvPr id="17" name="Ευθύγραμμο βέλος σύνδεσης 16">
              <a:extLst>
                <a:ext uri="{FF2B5EF4-FFF2-40B4-BE49-F238E27FC236}">
                  <a16:creationId xmlns:a16="http://schemas.microsoft.com/office/drawing/2014/main" id="{C6994B7C-D94B-49D3-B7B4-EA2F233AB435}"/>
                </a:ext>
              </a:extLst>
            </p:cNvPr>
            <p:cNvCxnSpPr>
              <a:cxnSpLocks/>
            </p:cNvCxnSpPr>
            <p:nvPr/>
          </p:nvCxnSpPr>
          <p:spPr>
            <a:xfrm flipV="1">
              <a:off x="2044429" y="1998161"/>
              <a:ext cx="0" cy="718650"/>
            </a:xfrm>
            <a:prstGeom prst="straightConnector1">
              <a:avLst/>
            </a:prstGeom>
            <a:ln>
              <a:tailEnd type="triangle"/>
            </a:ln>
            <a:effectLst/>
          </p:spPr>
          <p:style>
            <a:lnRef idx="3">
              <a:schemeClr val="accent1"/>
            </a:lnRef>
            <a:fillRef idx="0">
              <a:schemeClr val="accent1"/>
            </a:fillRef>
            <a:effectRef idx="2">
              <a:schemeClr val="accent1"/>
            </a:effectRef>
            <a:fontRef idx="minor">
              <a:schemeClr val="tx1"/>
            </a:fontRef>
          </p:style>
        </p:cxnSp>
        <p:sp>
          <p:nvSpPr>
            <p:cNvPr id="21" name="Ορθογώνιο: Στρογγύλεμα γωνιών 20">
              <a:extLst>
                <a:ext uri="{FF2B5EF4-FFF2-40B4-BE49-F238E27FC236}">
                  <a16:creationId xmlns:a16="http://schemas.microsoft.com/office/drawing/2014/main" id="{F036821B-8F8D-434F-A95F-0191C3D1B81B}"/>
                </a:ext>
              </a:extLst>
            </p:cNvPr>
            <p:cNvSpPr/>
            <p:nvPr/>
          </p:nvSpPr>
          <p:spPr>
            <a:xfrm>
              <a:off x="4877812" y="3655204"/>
              <a:ext cx="3956649" cy="436227"/>
            </a:xfrm>
            <a:prstGeom prst="roundRect">
              <a:avLst/>
            </a:prstGeom>
            <a:solidFill>
              <a:srgbClr val="345333"/>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l-GR" sz="2000" dirty="0"/>
                <a:t> Κλιματική Αλλαγή</a:t>
              </a:r>
            </a:p>
          </p:txBody>
        </p:sp>
        <p:sp>
          <p:nvSpPr>
            <p:cNvPr id="22" name="Ορθογώνιο: Στρογγύλεμα γωνιών 21">
              <a:extLst>
                <a:ext uri="{FF2B5EF4-FFF2-40B4-BE49-F238E27FC236}">
                  <a16:creationId xmlns:a16="http://schemas.microsoft.com/office/drawing/2014/main" id="{A53732E3-78AD-4073-A06F-697A1071E376}"/>
                </a:ext>
              </a:extLst>
            </p:cNvPr>
            <p:cNvSpPr/>
            <p:nvPr/>
          </p:nvSpPr>
          <p:spPr>
            <a:xfrm>
              <a:off x="4877812" y="2782750"/>
              <a:ext cx="3855825" cy="43622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l-GR" sz="2000" dirty="0"/>
                <a:t>Ευρωπαϊκή Πράσινη Συμφωνία</a:t>
              </a:r>
            </a:p>
          </p:txBody>
        </p:sp>
        <p:cxnSp>
          <p:nvCxnSpPr>
            <p:cNvPr id="23" name="Ευθύγραμμο βέλος σύνδεσης 22">
              <a:extLst>
                <a:ext uri="{FF2B5EF4-FFF2-40B4-BE49-F238E27FC236}">
                  <a16:creationId xmlns:a16="http://schemas.microsoft.com/office/drawing/2014/main" id="{6A633082-75AE-4638-80B3-B54296647D59}"/>
                </a:ext>
              </a:extLst>
            </p:cNvPr>
            <p:cNvCxnSpPr>
              <a:cxnSpLocks/>
            </p:cNvCxnSpPr>
            <p:nvPr/>
          </p:nvCxnSpPr>
          <p:spPr>
            <a:xfrm flipV="1">
              <a:off x="6711454" y="3218977"/>
              <a:ext cx="0" cy="424381"/>
            </a:xfrm>
            <a:prstGeom prst="straightConnector1">
              <a:avLst/>
            </a:prstGeom>
            <a:ln>
              <a:solidFill>
                <a:srgbClr val="345333"/>
              </a:solidFill>
              <a:tailEnd type="triangle"/>
            </a:ln>
          </p:spPr>
          <p:style>
            <a:lnRef idx="3">
              <a:schemeClr val="accent3"/>
            </a:lnRef>
            <a:fillRef idx="0">
              <a:schemeClr val="accent3"/>
            </a:fillRef>
            <a:effectRef idx="2">
              <a:schemeClr val="accent3"/>
            </a:effectRef>
            <a:fontRef idx="minor">
              <a:schemeClr val="tx1"/>
            </a:fontRef>
          </p:style>
        </p:cxnSp>
        <p:cxnSp>
          <p:nvCxnSpPr>
            <p:cNvPr id="27" name="Ευθύγραμμο βέλος σύνδεσης 26">
              <a:extLst>
                <a:ext uri="{FF2B5EF4-FFF2-40B4-BE49-F238E27FC236}">
                  <a16:creationId xmlns:a16="http://schemas.microsoft.com/office/drawing/2014/main" id="{07100937-CDD4-4FA0-BCF6-0538EE4FF73A}"/>
                </a:ext>
              </a:extLst>
            </p:cNvPr>
            <p:cNvCxnSpPr>
              <a:cxnSpLocks/>
            </p:cNvCxnSpPr>
            <p:nvPr/>
          </p:nvCxnSpPr>
          <p:spPr>
            <a:xfrm flipH="1" flipV="1">
              <a:off x="6711453" y="1995965"/>
              <a:ext cx="1" cy="724947"/>
            </a:xfrm>
            <a:prstGeom prst="straightConnector1">
              <a:avLst/>
            </a:prstGeom>
            <a:ln w="38100">
              <a:solidFill>
                <a:schemeClr val="accent3">
                  <a:lumMod val="75000"/>
                </a:schemeClr>
              </a:solidFill>
              <a:tailEnd type="triangle"/>
            </a:ln>
            <a:effectLst/>
          </p:spPr>
          <p:style>
            <a:lnRef idx="2">
              <a:schemeClr val="accent3"/>
            </a:lnRef>
            <a:fillRef idx="0">
              <a:schemeClr val="accent3"/>
            </a:fillRef>
            <a:effectRef idx="1">
              <a:schemeClr val="accent3"/>
            </a:effectRef>
            <a:fontRef idx="minor">
              <a:schemeClr val="tx1"/>
            </a:fontRef>
          </p:style>
        </p:cxnSp>
      </p:grpSp>
    </p:spTree>
    <p:extLst>
      <p:ext uri="{BB962C8B-B14F-4D97-AF65-F5344CB8AC3E}">
        <p14:creationId xmlns:p14="http://schemas.microsoft.com/office/powerpoint/2010/main" val="2788141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a:extLst>
              <a:ext uri="{FF2B5EF4-FFF2-40B4-BE49-F238E27FC236}">
                <a16:creationId xmlns:a16="http://schemas.microsoft.com/office/drawing/2014/main" id="{CAEF1C30-E142-F1DB-8437-2B963BE6DA9F}"/>
              </a:ext>
            </a:extLst>
          </p:cNvPr>
          <p:cNvSpPr>
            <a:spLocks noGrp="1"/>
          </p:cNvSpPr>
          <p:nvPr>
            <p:ph type="title"/>
          </p:nvPr>
        </p:nvSpPr>
        <p:spPr>
          <a:xfrm>
            <a:off x="2483141" y="0"/>
            <a:ext cx="6563585" cy="445923"/>
          </a:xfrm>
        </p:spPr>
        <p:txBody>
          <a:bodyPr>
            <a:noAutofit/>
          </a:bodyPr>
          <a:lstStyle/>
          <a:p>
            <a:r>
              <a:rPr lang="el-GR" sz="2400" dirty="0"/>
              <a:t>Οδηγία-Πλαίσιο για τα νερά</a:t>
            </a:r>
          </a:p>
        </p:txBody>
      </p:sp>
      <p:sp>
        <p:nvSpPr>
          <p:cNvPr id="6" name="Ορθογώνιο: Στρογγύλεμα γωνιών 5">
            <a:extLst>
              <a:ext uri="{FF2B5EF4-FFF2-40B4-BE49-F238E27FC236}">
                <a16:creationId xmlns:a16="http://schemas.microsoft.com/office/drawing/2014/main" id="{9C8B2BFD-393F-04E3-7BB2-3953CCF99694}"/>
              </a:ext>
            </a:extLst>
          </p:cNvPr>
          <p:cNvSpPr/>
          <p:nvPr/>
        </p:nvSpPr>
        <p:spPr>
          <a:xfrm>
            <a:off x="3675774" y="605477"/>
            <a:ext cx="2317702" cy="522526"/>
          </a:xfrm>
          <a:prstGeom prst="roundRect">
            <a:avLst/>
          </a:prstGeom>
          <a:solidFill>
            <a:schemeClr val="bg2"/>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l-GR" sz="3200" b="1" dirty="0">
                <a:solidFill>
                  <a:schemeClr val="accent1">
                    <a:lumMod val="50000"/>
                  </a:schemeClr>
                </a:solidFill>
              </a:rPr>
              <a:t>Στόχοι</a:t>
            </a:r>
          </a:p>
        </p:txBody>
      </p:sp>
      <p:sp>
        <p:nvSpPr>
          <p:cNvPr id="7" name="Ορθογώνιο: Στρογγύλεμα γωνιών 6">
            <a:extLst>
              <a:ext uri="{FF2B5EF4-FFF2-40B4-BE49-F238E27FC236}">
                <a16:creationId xmlns:a16="http://schemas.microsoft.com/office/drawing/2014/main" id="{B06DBFDF-C7EF-FEDF-C7FF-F985C07F342E}"/>
              </a:ext>
            </a:extLst>
          </p:cNvPr>
          <p:cNvSpPr/>
          <p:nvPr/>
        </p:nvSpPr>
        <p:spPr>
          <a:xfrm>
            <a:off x="187259" y="1221812"/>
            <a:ext cx="4484494" cy="1349938"/>
          </a:xfrm>
          <a:prstGeom prst="roundRect">
            <a:avLst/>
          </a:prstGeom>
          <a:solidFill>
            <a:schemeClr val="accent5">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1. Πρόληψη υποβάθμισης (προστασία) και βελτίωση κατάστασης υδάτινων οικοσυστημάτων (επιφανειακών και υπόγειων)</a:t>
            </a:r>
            <a:r>
              <a:rPr lang="en-US" dirty="0"/>
              <a:t> </a:t>
            </a:r>
            <a:endParaRPr lang="el-GR" dirty="0"/>
          </a:p>
        </p:txBody>
      </p:sp>
      <p:sp>
        <p:nvSpPr>
          <p:cNvPr id="8" name="Ορθογώνιο: Στρογγύλεμα γωνιών 7">
            <a:extLst>
              <a:ext uri="{FF2B5EF4-FFF2-40B4-BE49-F238E27FC236}">
                <a16:creationId xmlns:a16="http://schemas.microsoft.com/office/drawing/2014/main" id="{4C765548-2D59-2C51-A991-F1684AADB879}"/>
              </a:ext>
            </a:extLst>
          </p:cNvPr>
          <p:cNvSpPr/>
          <p:nvPr/>
        </p:nvSpPr>
        <p:spPr>
          <a:xfrm>
            <a:off x="88021" y="2705807"/>
            <a:ext cx="4583732" cy="1457062"/>
          </a:xfrm>
          <a:prstGeom prst="roundRect">
            <a:avLst/>
          </a:prstGeom>
          <a:solidFill>
            <a:schemeClr val="accent5">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2. Ορθολογική και αειφόρος διαχείριση των υδάτινων πόρων, ώστε να διασφαλιστεί σε μακροχρόνια βάση η επαρκής διαθεσιμότητα υψηλής ποιότητας νερού για όλες τις απαραίτητες χρήσεις</a:t>
            </a:r>
          </a:p>
        </p:txBody>
      </p:sp>
      <p:sp>
        <p:nvSpPr>
          <p:cNvPr id="9" name="Ορθογώνιο: Στρογγύλεμα γωνιών 8">
            <a:extLst>
              <a:ext uri="{FF2B5EF4-FFF2-40B4-BE49-F238E27FC236}">
                <a16:creationId xmlns:a16="http://schemas.microsoft.com/office/drawing/2014/main" id="{DE2D1033-B63F-1857-E20E-2E9BD6EB6990}"/>
              </a:ext>
            </a:extLst>
          </p:cNvPr>
          <p:cNvSpPr/>
          <p:nvPr/>
        </p:nvSpPr>
        <p:spPr>
          <a:xfrm>
            <a:off x="4953222" y="1221812"/>
            <a:ext cx="3883207" cy="1349938"/>
          </a:xfrm>
          <a:prstGeom prst="roundRect">
            <a:avLst/>
          </a:prstGeom>
          <a:solidFill>
            <a:schemeClr val="accent5">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3. Άμβλυνση φαινομένων πλημμύρας και ξηρασίας</a:t>
            </a:r>
          </a:p>
        </p:txBody>
      </p:sp>
      <p:sp>
        <p:nvSpPr>
          <p:cNvPr id="10" name="Ορθογώνιο: Στρογγύλεμα γωνιών 9">
            <a:extLst>
              <a:ext uri="{FF2B5EF4-FFF2-40B4-BE49-F238E27FC236}">
                <a16:creationId xmlns:a16="http://schemas.microsoft.com/office/drawing/2014/main" id="{F8E9B694-3FF4-58AE-C832-B6B52300B0FA}"/>
              </a:ext>
            </a:extLst>
          </p:cNvPr>
          <p:cNvSpPr/>
          <p:nvPr/>
        </p:nvSpPr>
        <p:spPr>
          <a:xfrm>
            <a:off x="5019722" y="2759369"/>
            <a:ext cx="3883207" cy="1349938"/>
          </a:xfrm>
          <a:prstGeom prst="roundRect">
            <a:avLst/>
          </a:prstGeom>
          <a:solidFill>
            <a:schemeClr val="accent5">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4. Δέσμευση των Κρατών-Μελών για επίτευξη "καλής οικολογικής κατάστασης" σε όλα τα νερά, αρχικά ως το 2015, με τελευταία προθεσμία το έτος 2027.</a:t>
            </a:r>
          </a:p>
        </p:txBody>
      </p:sp>
    </p:spTree>
    <p:extLst>
      <p:ext uri="{BB962C8B-B14F-4D97-AF65-F5344CB8AC3E}">
        <p14:creationId xmlns:p14="http://schemas.microsoft.com/office/powerpoint/2010/main" val="1996808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Διάγραμμα 6">
            <a:extLst>
              <a:ext uri="{FF2B5EF4-FFF2-40B4-BE49-F238E27FC236}">
                <a16:creationId xmlns:a16="http://schemas.microsoft.com/office/drawing/2014/main" id="{4D60C933-7FF3-535F-EEB4-33A2AE8E604C}"/>
              </a:ext>
            </a:extLst>
          </p:cNvPr>
          <p:cNvGraphicFramePr/>
          <p:nvPr>
            <p:extLst>
              <p:ext uri="{D42A27DB-BD31-4B8C-83A1-F6EECF244321}">
                <p14:modId xmlns:p14="http://schemas.microsoft.com/office/powerpoint/2010/main" val="3332597638"/>
              </p:ext>
            </p:extLst>
          </p:nvPr>
        </p:nvGraphicFramePr>
        <p:xfrm>
          <a:off x="1126196" y="453180"/>
          <a:ext cx="794544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Οβάλ 16">
            <a:extLst>
              <a:ext uri="{FF2B5EF4-FFF2-40B4-BE49-F238E27FC236}">
                <a16:creationId xmlns:a16="http://schemas.microsoft.com/office/drawing/2014/main" id="{E82523EA-01E8-F699-1618-50D2E35E78E1}"/>
              </a:ext>
            </a:extLst>
          </p:cNvPr>
          <p:cNvSpPr/>
          <p:nvPr/>
        </p:nvSpPr>
        <p:spPr>
          <a:xfrm>
            <a:off x="2295833" y="2571750"/>
            <a:ext cx="553409" cy="525869"/>
          </a:xfrm>
          <a:prstGeom prst="ellipse">
            <a:avLst/>
          </a:prstGeom>
          <a:solidFill>
            <a:srgbClr val="4078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8" name="Ομάδα 17">
            <a:extLst>
              <a:ext uri="{FF2B5EF4-FFF2-40B4-BE49-F238E27FC236}">
                <a16:creationId xmlns:a16="http://schemas.microsoft.com/office/drawing/2014/main" id="{003F017C-90DD-F3F1-693B-8728D2857231}"/>
              </a:ext>
            </a:extLst>
          </p:cNvPr>
          <p:cNvGrpSpPr/>
          <p:nvPr/>
        </p:nvGrpSpPr>
        <p:grpSpPr>
          <a:xfrm>
            <a:off x="503561" y="3176151"/>
            <a:ext cx="2778639" cy="1595445"/>
            <a:chOff x="2467604" y="84855"/>
            <a:chExt cx="1818190" cy="2847010"/>
          </a:xfrm>
          <a:scene3d>
            <a:camera prst="orthographicFront">
              <a:rot lat="0" lon="0" rev="0"/>
            </a:camera>
            <a:lightRig rig="soft" dir="t">
              <a:rot lat="0" lon="0" rev="0"/>
            </a:lightRig>
          </a:scene3d>
        </p:grpSpPr>
        <p:sp>
          <p:nvSpPr>
            <p:cNvPr id="19" name="Ορθογώνιο 18">
              <a:extLst>
                <a:ext uri="{FF2B5EF4-FFF2-40B4-BE49-F238E27FC236}">
                  <a16:creationId xmlns:a16="http://schemas.microsoft.com/office/drawing/2014/main" id="{889FD6EA-27ED-0E72-D9BF-50F998C350F1}"/>
                </a:ext>
              </a:extLst>
            </p:cNvPr>
            <p:cNvSpPr/>
            <p:nvPr/>
          </p:nvSpPr>
          <p:spPr>
            <a:xfrm>
              <a:off x="2467604" y="84857"/>
              <a:ext cx="1818190" cy="2847008"/>
            </a:xfrm>
            <a:prstGeom prst="rect">
              <a:avLst/>
            </a:prstGeom>
            <a:ln>
              <a:noFill/>
            </a:ln>
            <a:effectLst>
              <a:outerShdw blurRad="107950" dist="12700" dir="5400000" algn="ctr">
                <a:srgbClr val="000000"/>
              </a:outerShdw>
            </a:effectLst>
            <a:sp3d contourW="44450" prstMaterial="matte">
              <a:bevelT w="63500" h="63500" prst="artDeco"/>
              <a:contourClr>
                <a:srgbClr val="FFFFFF"/>
              </a:contourClr>
            </a:sp3d>
          </p:spPr>
          <p:style>
            <a:lnRef idx="1">
              <a:schemeClr val="dk1"/>
            </a:lnRef>
            <a:fillRef idx="2">
              <a:schemeClr val="dk1"/>
            </a:fillRef>
            <a:effectRef idx="1">
              <a:schemeClr val="dk1"/>
            </a:effectRef>
            <a:fontRef idx="minor">
              <a:schemeClr val="tx1">
                <a:hueOff val="0"/>
                <a:satOff val="0"/>
                <a:lumOff val="0"/>
                <a:alphaOff val="0"/>
              </a:schemeClr>
            </a:fontRef>
          </p:style>
        </p:sp>
        <p:sp>
          <p:nvSpPr>
            <p:cNvPr id="20" name="TextBox 19">
              <a:extLst>
                <a:ext uri="{FF2B5EF4-FFF2-40B4-BE49-F238E27FC236}">
                  <a16:creationId xmlns:a16="http://schemas.microsoft.com/office/drawing/2014/main" id="{C2290068-5F12-644B-5DC6-D1CBA8203A36}"/>
                </a:ext>
              </a:extLst>
            </p:cNvPr>
            <p:cNvSpPr txBox="1"/>
            <p:nvPr/>
          </p:nvSpPr>
          <p:spPr>
            <a:xfrm>
              <a:off x="2467604" y="84855"/>
              <a:ext cx="1777346" cy="1604937"/>
            </a:xfrm>
            <a:prstGeom prst="rect">
              <a:avLst/>
            </a:prstGeom>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9583" tIns="0" rIns="0" bIns="0" numCol="1" spcCol="1270" anchor="t" anchorCtr="0">
              <a:noAutofit/>
            </a:bodyPr>
            <a:lstStyle/>
            <a:p>
              <a:pPr marL="0" lvl="0" indent="0" algn="just" defTabSz="711200">
                <a:lnSpc>
                  <a:spcPct val="90000"/>
                </a:lnSpc>
                <a:spcBef>
                  <a:spcPct val="0"/>
                </a:spcBef>
                <a:spcAft>
                  <a:spcPct val="35000"/>
                </a:spcAft>
                <a:buNone/>
              </a:pPr>
              <a:r>
                <a:rPr lang="el-GR" sz="1600" dirty="0"/>
                <a:t>Ευρωπαϊκή Πράσινη Συμφωνία (</a:t>
              </a:r>
              <a:r>
                <a:rPr lang="en-US" sz="1600" kern="1200" dirty="0"/>
                <a:t>EU Green Deal </a:t>
              </a:r>
              <a:r>
                <a:rPr lang="el-GR" sz="1600" kern="1200" dirty="0"/>
                <a:t>)</a:t>
              </a:r>
              <a:r>
                <a:rPr lang="en-US" sz="1600" dirty="0"/>
                <a:t>:</a:t>
              </a:r>
              <a:r>
                <a:rPr lang="el-GR" sz="1600" dirty="0"/>
                <a:t> Στόχος είναι να γίνει η Ευρώπη, η πρώτη κλιματικά ουδέτερη ήπειρος ως το 2050 – καθαρότερο περιβάλλον, προσιτή ενέργεια, νέες θέσεις εργασίας</a:t>
              </a:r>
              <a:endParaRPr lang="el-GR" sz="1600" kern="1200" dirty="0"/>
            </a:p>
          </p:txBody>
        </p:sp>
      </p:grpSp>
      <p:sp>
        <p:nvSpPr>
          <p:cNvPr id="9" name="Τίτλος 1">
            <a:extLst>
              <a:ext uri="{FF2B5EF4-FFF2-40B4-BE49-F238E27FC236}">
                <a16:creationId xmlns:a16="http://schemas.microsoft.com/office/drawing/2014/main" id="{C28F8467-6303-BAFD-56E1-F3809909C5E6}"/>
              </a:ext>
            </a:extLst>
          </p:cNvPr>
          <p:cNvSpPr txBox="1">
            <a:spLocks/>
          </p:cNvSpPr>
          <p:nvPr/>
        </p:nvSpPr>
        <p:spPr>
          <a:xfrm>
            <a:off x="4194495" y="7257"/>
            <a:ext cx="4949505" cy="44592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solidFill>
                  <a:schemeClr val="bg1"/>
                </a:solidFill>
              </a:rPr>
              <a:t>Ευρωπαϊκή Πράσινη Συμφωνία </a:t>
            </a:r>
            <a:endParaRPr lang="el-GR" sz="2800" dirty="0">
              <a:solidFill>
                <a:schemeClr val="accent1">
                  <a:lumMod val="50000"/>
                </a:schemeClr>
              </a:solidFill>
            </a:endParaRPr>
          </a:p>
        </p:txBody>
      </p:sp>
      <p:pic>
        <p:nvPicPr>
          <p:cNvPr id="1026" name="Picture 2" descr="Understand the European Green Deal in 2 minutes - the Tapio blog">
            <a:extLst>
              <a:ext uri="{FF2B5EF4-FFF2-40B4-BE49-F238E27FC236}">
                <a16:creationId xmlns:a16="http://schemas.microsoft.com/office/drawing/2014/main" id="{73706746-56F7-7773-F436-4F78C035549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55" y="662358"/>
            <a:ext cx="2776887" cy="103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734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Εικόνα 16">
            <a:extLst>
              <a:ext uri="{FF2B5EF4-FFF2-40B4-BE49-F238E27FC236}">
                <a16:creationId xmlns:a16="http://schemas.microsoft.com/office/drawing/2014/main" id="{8E4837BF-5424-4B6D-A2C6-F72B5913AD2C}"/>
              </a:ext>
            </a:extLst>
          </p:cNvPr>
          <p:cNvPicPr>
            <a:picLocks noChangeAspect="1"/>
          </p:cNvPicPr>
          <p:nvPr/>
        </p:nvPicPr>
        <p:blipFill>
          <a:blip r:embed="rId2"/>
          <a:stretch>
            <a:fillRect/>
          </a:stretch>
        </p:blipFill>
        <p:spPr>
          <a:xfrm>
            <a:off x="33412" y="3307768"/>
            <a:ext cx="2239683" cy="1339810"/>
          </a:xfrm>
          <a:prstGeom prst="rect">
            <a:avLst/>
          </a:prstGeom>
        </p:spPr>
      </p:pic>
      <p:sp>
        <p:nvSpPr>
          <p:cNvPr id="10" name="Τίτλος 1">
            <a:extLst>
              <a:ext uri="{FF2B5EF4-FFF2-40B4-BE49-F238E27FC236}">
                <a16:creationId xmlns:a16="http://schemas.microsoft.com/office/drawing/2014/main" id="{89A00A3B-A7CC-4CD7-85AF-0141972104A5}"/>
              </a:ext>
            </a:extLst>
          </p:cNvPr>
          <p:cNvSpPr>
            <a:spLocks noGrp="1"/>
          </p:cNvSpPr>
          <p:nvPr>
            <p:ph type="title"/>
          </p:nvPr>
        </p:nvSpPr>
        <p:spPr>
          <a:xfrm>
            <a:off x="195078" y="0"/>
            <a:ext cx="8851649" cy="445923"/>
          </a:xfrm>
        </p:spPr>
        <p:txBody>
          <a:bodyPr>
            <a:noAutofit/>
          </a:bodyPr>
          <a:lstStyle/>
          <a:p>
            <a:r>
              <a:rPr lang="el-GR" sz="2400" dirty="0"/>
              <a:t>Σταδιακή παύση λειτουργίας ανθρακωρυχείων </a:t>
            </a:r>
          </a:p>
        </p:txBody>
      </p:sp>
      <p:sp>
        <p:nvSpPr>
          <p:cNvPr id="28" name="Ορθογώνιο: Στρογγύλεμα μίας γωνίας 27">
            <a:extLst>
              <a:ext uri="{FF2B5EF4-FFF2-40B4-BE49-F238E27FC236}">
                <a16:creationId xmlns:a16="http://schemas.microsoft.com/office/drawing/2014/main" id="{9B5A8D9E-2354-48E6-BE38-F125993F6E4B}"/>
              </a:ext>
            </a:extLst>
          </p:cNvPr>
          <p:cNvSpPr/>
          <p:nvPr/>
        </p:nvSpPr>
        <p:spPr>
          <a:xfrm>
            <a:off x="1153253" y="1784426"/>
            <a:ext cx="4457587" cy="622027"/>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solidFill>
                  <a:srgbClr val="17375E"/>
                </a:solidFill>
              </a:rPr>
              <a:t>Επιπτώσεις στον τομέα εξόρυξης άνθρακα</a:t>
            </a:r>
            <a:r>
              <a:rPr lang="en-US" dirty="0">
                <a:solidFill>
                  <a:srgbClr val="17375E"/>
                </a:solidFill>
              </a:rPr>
              <a:t>: </a:t>
            </a:r>
            <a:r>
              <a:rPr lang="el-GR" dirty="0">
                <a:solidFill>
                  <a:srgbClr val="17375E"/>
                </a:solidFill>
              </a:rPr>
              <a:t>Παύση λειτουργίας ανθρακωρυχείων</a:t>
            </a:r>
          </a:p>
        </p:txBody>
      </p:sp>
      <p:cxnSp>
        <p:nvCxnSpPr>
          <p:cNvPr id="42" name="Ευθύγραμμο βέλος σύνδεσης 41">
            <a:extLst>
              <a:ext uri="{FF2B5EF4-FFF2-40B4-BE49-F238E27FC236}">
                <a16:creationId xmlns:a16="http://schemas.microsoft.com/office/drawing/2014/main" id="{B302948E-82C2-41C5-88B5-A7D927347D3B}"/>
              </a:ext>
            </a:extLst>
          </p:cNvPr>
          <p:cNvCxnSpPr>
            <a:cxnSpLocks/>
          </p:cNvCxnSpPr>
          <p:nvPr/>
        </p:nvCxnSpPr>
        <p:spPr>
          <a:xfrm>
            <a:off x="4118329" y="2406453"/>
            <a:ext cx="0" cy="243586"/>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50" name="Ορθογώνιο: Στρογγύλεμα μίας γωνίας 2049">
            <a:extLst>
              <a:ext uri="{FF2B5EF4-FFF2-40B4-BE49-F238E27FC236}">
                <a16:creationId xmlns:a16="http://schemas.microsoft.com/office/drawing/2014/main" id="{FC04AC1F-9BD0-4F01-99C0-27197F15DC79}"/>
              </a:ext>
            </a:extLst>
          </p:cNvPr>
          <p:cNvSpPr/>
          <p:nvPr/>
        </p:nvSpPr>
        <p:spPr>
          <a:xfrm>
            <a:off x="2197396" y="2661623"/>
            <a:ext cx="5224129" cy="886154"/>
          </a:xfrm>
          <a:prstGeom prst="round1Rect">
            <a:avLst/>
          </a:prstGeom>
          <a:ln>
            <a:solidFill>
              <a:srgbClr val="345333"/>
            </a:solidFill>
          </a:ln>
        </p:spPr>
        <p:style>
          <a:lnRef idx="2">
            <a:schemeClr val="dk1"/>
          </a:lnRef>
          <a:fillRef idx="1">
            <a:schemeClr val="lt1"/>
          </a:fillRef>
          <a:effectRef idx="0">
            <a:schemeClr val="dk1"/>
          </a:effectRef>
          <a:fontRef idx="minor">
            <a:schemeClr val="dk1"/>
          </a:fontRef>
        </p:style>
        <p:txBody>
          <a:bodyPr rtlCol="0" anchor="ctr"/>
          <a:lstStyle/>
          <a:p>
            <a:pPr algn="ctr"/>
            <a:r>
              <a:rPr lang="el-GR" dirty="0">
                <a:solidFill>
                  <a:srgbClr val="17375E"/>
                </a:solidFill>
              </a:rPr>
              <a:t>Πρόβλημα</a:t>
            </a:r>
            <a:r>
              <a:rPr lang="en-US" dirty="0">
                <a:solidFill>
                  <a:srgbClr val="17375E"/>
                </a:solidFill>
              </a:rPr>
              <a:t>: </a:t>
            </a:r>
            <a:r>
              <a:rPr lang="el-GR" dirty="0">
                <a:solidFill>
                  <a:srgbClr val="17375E"/>
                </a:solidFill>
              </a:rPr>
              <a:t>Η απορροή άλμεων ανθρακωρυχείου θα συνεχιστεί και μετά το κλείσιμο των ανθρακωρυχείων</a:t>
            </a:r>
          </a:p>
        </p:txBody>
      </p:sp>
      <p:cxnSp>
        <p:nvCxnSpPr>
          <p:cNvPr id="47" name="Ευθύγραμμο βέλος σύνδεσης 46">
            <a:extLst>
              <a:ext uri="{FF2B5EF4-FFF2-40B4-BE49-F238E27FC236}">
                <a16:creationId xmlns:a16="http://schemas.microsoft.com/office/drawing/2014/main" id="{B5E26080-54C7-4516-8BD2-AA09130A8F1F}"/>
              </a:ext>
            </a:extLst>
          </p:cNvPr>
          <p:cNvCxnSpPr>
            <a:cxnSpLocks/>
          </p:cNvCxnSpPr>
          <p:nvPr/>
        </p:nvCxnSpPr>
        <p:spPr>
          <a:xfrm>
            <a:off x="6057780" y="3547777"/>
            <a:ext cx="0" cy="270821"/>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Ορθογώνιο: Στρογγύλεμα μίας γωνίας 23">
            <a:extLst>
              <a:ext uri="{FF2B5EF4-FFF2-40B4-BE49-F238E27FC236}">
                <a16:creationId xmlns:a16="http://schemas.microsoft.com/office/drawing/2014/main" id="{708E07C1-906F-8FB0-79D2-687E55288BA2}"/>
              </a:ext>
            </a:extLst>
          </p:cNvPr>
          <p:cNvSpPr/>
          <p:nvPr/>
        </p:nvSpPr>
        <p:spPr>
          <a:xfrm>
            <a:off x="195078" y="617263"/>
            <a:ext cx="3448341" cy="886154"/>
          </a:xfrm>
          <a:prstGeom prst="round1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dirty="0">
                <a:ln w="0"/>
                <a:solidFill>
                  <a:srgbClr val="17375E"/>
                </a:solidFill>
                <a:effectLst>
                  <a:outerShdw blurRad="38100" dist="25400" dir="5400000" algn="ctr" rotWithShape="0">
                    <a:srgbClr val="6E747A">
                      <a:alpha val="43000"/>
                    </a:srgbClr>
                  </a:outerShdw>
                </a:effectLst>
              </a:rPr>
              <a:t>Ευρωπαϊκή Πολιτική</a:t>
            </a:r>
            <a:r>
              <a:rPr lang="en-US" dirty="0">
                <a:ln w="0"/>
                <a:solidFill>
                  <a:srgbClr val="17375E"/>
                </a:solidFill>
                <a:effectLst>
                  <a:outerShdw blurRad="38100" dist="25400" dir="5400000" algn="ctr" rotWithShape="0">
                    <a:srgbClr val="6E747A">
                      <a:alpha val="43000"/>
                    </a:srgbClr>
                  </a:outerShdw>
                </a:effectLst>
              </a:rPr>
              <a:t>: </a:t>
            </a:r>
            <a:r>
              <a:rPr lang="el-GR" dirty="0">
                <a:ln w="0"/>
                <a:solidFill>
                  <a:srgbClr val="17375E"/>
                </a:solidFill>
                <a:effectLst>
                  <a:outerShdw blurRad="38100" dist="25400" dir="5400000" algn="ctr" rotWithShape="0">
                    <a:srgbClr val="6E747A">
                      <a:alpha val="43000"/>
                    </a:srgbClr>
                  </a:outerShdw>
                </a:effectLst>
              </a:rPr>
              <a:t>Ενεργειακή μετάβαση σε κλιματικά ουδέτερη οικονομία &amp; Προστασία Υδάτων</a:t>
            </a:r>
          </a:p>
        </p:txBody>
      </p:sp>
      <p:cxnSp>
        <p:nvCxnSpPr>
          <p:cNvPr id="26" name="Ευθύγραμμο βέλος σύνδεσης 25">
            <a:extLst>
              <a:ext uri="{FF2B5EF4-FFF2-40B4-BE49-F238E27FC236}">
                <a16:creationId xmlns:a16="http://schemas.microsoft.com/office/drawing/2014/main" id="{031BA6AE-6FA7-8A45-2055-9C11E5A359BB}"/>
              </a:ext>
            </a:extLst>
          </p:cNvPr>
          <p:cNvCxnSpPr>
            <a:cxnSpLocks/>
          </p:cNvCxnSpPr>
          <p:nvPr/>
        </p:nvCxnSpPr>
        <p:spPr>
          <a:xfrm>
            <a:off x="3061983" y="1503417"/>
            <a:ext cx="0" cy="257190"/>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7" name="Ορθογώνιο: Στρογγύλεμα μίας γωνίας 26">
            <a:extLst>
              <a:ext uri="{FF2B5EF4-FFF2-40B4-BE49-F238E27FC236}">
                <a16:creationId xmlns:a16="http://schemas.microsoft.com/office/drawing/2014/main" id="{EDA61CC7-E7B5-6DC5-8305-E9948E395C67}"/>
              </a:ext>
            </a:extLst>
          </p:cNvPr>
          <p:cNvSpPr/>
          <p:nvPr/>
        </p:nvSpPr>
        <p:spPr>
          <a:xfrm>
            <a:off x="2587257" y="3859669"/>
            <a:ext cx="6337000" cy="868014"/>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solidFill>
                  <a:srgbClr val="17375E"/>
                </a:solidFill>
              </a:rPr>
              <a:t>Λύση</a:t>
            </a:r>
            <a:r>
              <a:rPr lang="en-US" dirty="0">
                <a:solidFill>
                  <a:srgbClr val="17375E"/>
                </a:solidFill>
              </a:rPr>
              <a:t>: </a:t>
            </a:r>
            <a:r>
              <a:rPr lang="el-GR" dirty="0">
                <a:solidFill>
                  <a:srgbClr val="17375E"/>
                </a:solidFill>
              </a:rPr>
              <a:t>Απαιτείται επεξεργασία των άλμεων πριν την απόρριψή τους στο υδάτινο οικοσύστημα</a:t>
            </a:r>
          </a:p>
        </p:txBody>
      </p:sp>
      <p:pic>
        <p:nvPicPr>
          <p:cNvPr id="8" name="Εικόνα 7">
            <a:extLst>
              <a:ext uri="{FF2B5EF4-FFF2-40B4-BE49-F238E27FC236}">
                <a16:creationId xmlns:a16="http://schemas.microsoft.com/office/drawing/2014/main" id="{E558E9E9-795C-FF00-4B74-79BEA04E32EA}"/>
              </a:ext>
            </a:extLst>
          </p:cNvPr>
          <p:cNvPicPr>
            <a:picLocks noChangeAspect="1"/>
          </p:cNvPicPr>
          <p:nvPr/>
        </p:nvPicPr>
        <p:blipFill>
          <a:blip r:embed="rId3"/>
          <a:stretch>
            <a:fillRect/>
          </a:stretch>
        </p:blipFill>
        <p:spPr>
          <a:xfrm>
            <a:off x="7251361" y="517977"/>
            <a:ext cx="1892639" cy="1522340"/>
          </a:xfrm>
          <a:prstGeom prst="rect">
            <a:avLst/>
          </a:prstGeom>
        </p:spPr>
      </p:pic>
    </p:spTree>
    <p:extLst>
      <p:ext uri="{BB962C8B-B14F-4D97-AF65-F5344CB8AC3E}">
        <p14:creationId xmlns:p14="http://schemas.microsoft.com/office/powerpoint/2010/main" val="106102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D19D6B7A-8067-403D-A7B2-A792091F823D}"/>
              </a:ext>
            </a:extLst>
          </p:cNvPr>
          <p:cNvSpPr>
            <a:spLocks noGrp="1"/>
          </p:cNvSpPr>
          <p:nvPr>
            <p:ph type="title"/>
          </p:nvPr>
        </p:nvSpPr>
        <p:spPr>
          <a:xfrm>
            <a:off x="68014" y="-23767"/>
            <a:ext cx="9144000" cy="445923"/>
          </a:xfrm>
        </p:spPr>
        <p:txBody>
          <a:bodyPr>
            <a:noAutofit/>
          </a:bodyPr>
          <a:lstStyle/>
          <a:p>
            <a:r>
              <a:rPr lang="el-GR" sz="2400" dirty="0"/>
              <a:t>Συνέπειες απόρριψης άλμεων ανθρακωρυχείου</a:t>
            </a:r>
          </a:p>
        </p:txBody>
      </p:sp>
      <p:sp>
        <p:nvSpPr>
          <p:cNvPr id="4" name="Ορθογώνιο: Στρογγύλεμα γωνιών 3">
            <a:extLst>
              <a:ext uri="{FF2B5EF4-FFF2-40B4-BE49-F238E27FC236}">
                <a16:creationId xmlns:a16="http://schemas.microsoft.com/office/drawing/2014/main" id="{4EA4F2FB-2284-45B2-8A89-40B331199D7C}"/>
              </a:ext>
            </a:extLst>
          </p:cNvPr>
          <p:cNvSpPr/>
          <p:nvPr/>
        </p:nvSpPr>
        <p:spPr>
          <a:xfrm>
            <a:off x="82093" y="794449"/>
            <a:ext cx="2097287" cy="604828"/>
          </a:xfrm>
          <a:prstGeom prst="roundRect">
            <a:avLst/>
          </a:prstGeom>
          <a:solidFill>
            <a:schemeClr val="tx2">
              <a:lumMod val="50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err="1"/>
              <a:t>Άλμες</a:t>
            </a:r>
            <a:r>
              <a:rPr lang="el-GR" sz="2000" dirty="0"/>
              <a:t> Ανθρακωρυχείου</a:t>
            </a:r>
          </a:p>
        </p:txBody>
      </p:sp>
      <p:sp>
        <p:nvSpPr>
          <p:cNvPr id="5" name="Ορθογώνιο: Στρογγύλεμα γωνιών 4">
            <a:extLst>
              <a:ext uri="{FF2B5EF4-FFF2-40B4-BE49-F238E27FC236}">
                <a16:creationId xmlns:a16="http://schemas.microsoft.com/office/drawing/2014/main" id="{38EF0EA4-8818-4501-BC52-47E292E1970F}"/>
              </a:ext>
            </a:extLst>
          </p:cNvPr>
          <p:cNvSpPr/>
          <p:nvPr/>
        </p:nvSpPr>
        <p:spPr>
          <a:xfrm>
            <a:off x="2432847" y="678627"/>
            <a:ext cx="2806665" cy="882564"/>
          </a:xfrm>
          <a:prstGeom prst="roundRect">
            <a:avLst/>
          </a:prstGeom>
          <a:solidFill>
            <a:schemeClr val="accent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l-GR" dirty="0"/>
              <a:t>Υγρά απόβλητα με υψηλό περιεχόμενο σε </a:t>
            </a:r>
            <a:r>
              <a:rPr lang="el-GR" dirty="0" err="1"/>
              <a:t>χλωριόντα</a:t>
            </a:r>
            <a:r>
              <a:rPr lang="el-GR" dirty="0"/>
              <a:t> και </a:t>
            </a:r>
            <a:r>
              <a:rPr lang="el-GR" dirty="0" err="1"/>
              <a:t>θειϊκά</a:t>
            </a:r>
            <a:r>
              <a:rPr lang="el-GR" dirty="0"/>
              <a:t> ιόντα</a:t>
            </a:r>
          </a:p>
        </p:txBody>
      </p:sp>
      <p:sp>
        <p:nvSpPr>
          <p:cNvPr id="6" name="Ορθογώνιο: Στρογγύλεμα γωνιών 5">
            <a:extLst>
              <a:ext uri="{FF2B5EF4-FFF2-40B4-BE49-F238E27FC236}">
                <a16:creationId xmlns:a16="http://schemas.microsoft.com/office/drawing/2014/main" id="{E720FBB8-56C3-4B2B-912A-460AAF81BF23}"/>
              </a:ext>
            </a:extLst>
          </p:cNvPr>
          <p:cNvSpPr/>
          <p:nvPr/>
        </p:nvSpPr>
        <p:spPr>
          <a:xfrm>
            <a:off x="5669280" y="655581"/>
            <a:ext cx="3377447" cy="103960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l-GR" dirty="0">
                <a:solidFill>
                  <a:schemeClr val="bg1"/>
                </a:solidFill>
                <a:latin typeface="Calibri" panose="020F0502020204030204" pitchFamily="34" charset="0"/>
              </a:rPr>
              <a:t>Τόνοι αλάτων απορρίπτονται σε επιφανειακά υδάτινα σώματα, στη θάλασσα και σε Σταθμούς Επεξεργασίας Λυμάτων</a:t>
            </a:r>
            <a:endParaRPr lang="el-GR" dirty="0"/>
          </a:p>
        </p:txBody>
      </p:sp>
      <p:cxnSp>
        <p:nvCxnSpPr>
          <p:cNvPr id="7" name="Ευθύγραμμο βέλος σύνδεσης 6">
            <a:extLst>
              <a:ext uri="{FF2B5EF4-FFF2-40B4-BE49-F238E27FC236}">
                <a16:creationId xmlns:a16="http://schemas.microsoft.com/office/drawing/2014/main" id="{3BBEC37A-FDE2-4B8B-AA2A-864097D132E1}"/>
              </a:ext>
            </a:extLst>
          </p:cNvPr>
          <p:cNvCxnSpPr>
            <a:cxnSpLocks/>
          </p:cNvCxnSpPr>
          <p:nvPr/>
        </p:nvCxnSpPr>
        <p:spPr>
          <a:xfrm>
            <a:off x="2086481" y="1090353"/>
            <a:ext cx="346366" cy="0"/>
          </a:xfrm>
          <a:prstGeom prst="straightConnector1">
            <a:avLst/>
          </a:prstGeom>
          <a:ln w="22225">
            <a:solidFill>
              <a:srgbClr val="17375E"/>
            </a:solidFill>
            <a:tailEnd type="triangle"/>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a:extLst>
              <a:ext uri="{FF2B5EF4-FFF2-40B4-BE49-F238E27FC236}">
                <a16:creationId xmlns:a16="http://schemas.microsoft.com/office/drawing/2014/main" id="{6D886F82-7878-41D4-AA16-FFAB89B7CD4B}"/>
              </a:ext>
            </a:extLst>
          </p:cNvPr>
          <p:cNvCxnSpPr>
            <a:cxnSpLocks/>
            <a:stCxn id="5" idx="3"/>
          </p:cNvCxnSpPr>
          <p:nvPr/>
        </p:nvCxnSpPr>
        <p:spPr>
          <a:xfrm>
            <a:off x="5239512" y="1119909"/>
            <a:ext cx="429768" cy="0"/>
          </a:xfrm>
          <a:prstGeom prst="straightConnector1">
            <a:avLst/>
          </a:prstGeom>
          <a:ln w="22225">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12" name="Ορθογώνιο: Στρογγύλεμα γωνιών 11">
            <a:extLst>
              <a:ext uri="{FF2B5EF4-FFF2-40B4-BE49-F238E27FC236}">
                <a16:creationId xmlns:a16="http://schemas.microsoft.com/office/drawing/2014/main" id="{461BA4EA-0A1F-4B1A-8D75-AF87596589E1}"/>
              </a:ext>
            </a:extLst>
          </p:cNvPr>
          <p:cNvSpPr/>
          <p:nvPr/>
        </p:nvSpPr>
        <p:spPr>
          <a:xfrm>
            <a:off x="2506437" y="1771255"/>
            <a:ext cx="3411199" cy="436227"/>
          </a:xfrm>
          <a:prstGeom prst="roundRect">
            <a:avLst/>
          </a:prstGeom>
          <a:solidFill>
            <a:srgbClr val="345333"/>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l-GR" sz="2000" dirty="0"/>
              <a:t>Περιβαλλοντική Ρύπανση</a:t>
            </a:r>
          </a:p>
        </p:txBody>
      </p:sp>
      <p:cxnSp>
        <p:nvCxnSpPr>
          <p:cNvPr id="15" name="Γραμμή σύνδεσης: Γωνιώδης 14">
            <a:extLst>
              <a:ext uri="{FF2B5EF4-FFF2-40B4-BE49-F238E27FC236}">
                <a16:creationId xmlns:a16="http://schemas.microsoft.com/office/drawing/2014/main" id="{4D208E02-77BB-4581-A0E9-57FB3D47B4AF}"/>
              </a:ext>
            </a:extLst>
          </p:cNvPr>
          <p:cNvCxnSpPr>
            <a:cxnSpLocks/>
            <a:stCxn id="6" idx="2"/>
            <a:endCxn id="12" idx="3"/>
          </p:cNvCxnSpPr>
          <p:nvPr/>
        </p:nvCxnSpPr>
        <p:spPr>
          <a:xfrm rot="5400000">
            <a:off x="6490727" y="1122091"/>
            <a:ext cx="294187" cy="1440368"/>
          </a:xfrm>
          <a:prstGeom prst="bentConnector2">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16" name="Ορθογώνιο: Στρογγύλεμα γωνιών 15">
            <a:extLst>
              <a:ext uri="{FF2B5EF4-FFF2-40B4-BE49-F238E27FC236}">
                <a16:creationId xmlns:a16="http://schemas.microsoft.com/office/drawing/2014/main" id="{36298094-C1BE-476F-BFBA-074CA75CC5B3}"/>
              </a:ext>
            </a:extLst>
          </p:cNvPr>
          <p:cNvSpPr/>
          <p:nvPr/>
        </p:nvSpPr>
        <p:spPr>
          <a:xfrm>
            <a:off x="587544" y="2735671"/>
            <a:ext cx="3684132" cy="436226"/>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l-GR" sz="2000" dirty="0"/>
              <a:t>Ρύπανση επιφανειακών υδάτων</a:t>
            </a:r>
          </a:p>
        </p:txBody>
      </p:sp>
      <p:sp>
        <p:nvSpPr>
          <p:cNvPr id="17" name="Ορθογώνιο: Στρογγύλεμα γωνιών 16">
            <a:extLst>
              <a:ext uri="{FF2B5EF4-FFF2-40B4-BE49-F238E27FC236}">
                <a16:creationId xmlns:a16="http://schemas.microsoft.com/office/drawing/2014/main" id="{51DE0A75-950D-4D7E-87A9-4ED781356E57}"/>
              </a:ext>
            </a:extLst>
          </p:cNvPr>
          <p:cNvSpPr/>
          <p:nvPr/>
        </p:nvSpPr>
        <p:spPr>
          <a:xfrm>
            <a:off x="4396724" y="2747712"/>
            <a:ext cx="3748986" cy="436226"/>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l-GR" sz="2000" dirty="0"/>
              <a:t>Άλλες περιβαλλοντικές πιέσεις</a:t>
            </a:r>
          </a:p>
        </p:txBody>
      </p:sp>
      <p:cxnSp>
        <p:nvCxnSpPr>
          <p:cNvPr id="21" name="Γραμμή σύνδεσης: Γωνιώδης 20">
            <a:extLst>
              <a:ext uri="{FF2B5EF4-FFF2-40B4-BE49-F238E27FC236}">
                <a16:creationId xmlns:a16="http://schemas.microsoft.com/office/drawing/2014/main" id="{51F7FDE4-0D3E-4619-9990-FE51C4712F0B}"/>
              </a:ext>
            </a:extLst>
          </p:cNvPr>
          <p:cNvCxnSpPr>
            <a:cxnSpLocks/>
            <a:stCxn id="12" idx="2"/>
            <a:endCxn id="17" idx="0"/>
          </p:cNvCxnSpPr>
          <p:nvPr/>
        </p:nvCxnSpPr>
        <p:spPr>
          <a:xfrm rot="16200000" flipH="1">
            <a:off x="4971512" y="1448007"/>
            <a:ext cx="540230" cy="2059180"/>
          </a:xfrm>
          <a:prstGeom prst="bentConnector3">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cxnSp>
        <p:nvCxnSpPr>
          <p:cNvPr id="23" name="Γραμμή σύνδεσης: Γωνιώδης 22">
            <a:extLst>
              <a:ext uri="{FF2B5EF4-FFF2-40B4-BE49-F238E27FC236}">
                <a16:creationId xmlns:a16="http://schemas.microsoft.com/office/drawing/2014/main" id="{AE12E01D-75B2-4859-B5BC-54B637D53411}"/>
              </a:ext>
            </a:extLst>
          </p:cNvPr>
          <p:cNvCxnSpPr>
            <a:cxnSpLocks/>
            <a:stCxn id="12" idx="2"/>
            <a:endCxn id="16" idx="0"/>
          </p:cNvCxnSpPr>
          <p:nvPr/>
        </p:nvCxnSpPr>
        <p:spPr>
          <a:xfrm rot="5400000">
            <a:off x="3056730" y="1580363"/>
            <a:ext cx="528189" cy="1782427"/>
          </a:xfrm>
          <a:prstGeom prst="bentConnector3">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37" name="Ορθογώνιο: Στρογγύλεμα γωνιών 36">
            <a:extLst>
              <a:ext uri="{FF2B5EF4-FFF2-40B4-BE49-F238E27FC236}">
                <a16:creationId xmlns:a16="http://schemas.microsoft.com/office/drawing/2014/main" id="{B0A864BF-C72A-4E8D-8AA9-56F2B34CA9A2}"/>
              </a:ext>
            </a:extLst>
          </p:cNvPr>
          <p:cNvSpPr/>
          <p:nvPr/>
        </p:nvSpPr>
        <p:spPr>
          <a:xfrm>
            <a:off x="68014" y="3456388"/>
            <a:ext cx="2191650" cy="628411"/>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Επιπτώσεις στη χλωρίδα και πανίδα</a:t>
            </a:r>
          </a:p>
        </p:txBody>
      </p:sp>
      <p:sp>
        <p:nvSpPr>
          <p:cNvPr id="44" name="Ορθογώνιο: Στρογγύλεμα γωνιών 43">
            <a:extLst>
              <a:ext uri="{FF2B5EF4-FFF2-40B4-BE49-F238E27FC236}">
                <a16:creationId xmlns:a16="http://schemas.microsoft.com/office/drawing/2014/main" id="{15217D30-566F-4C60-8EAD-D42807079AB9}"/>
              </a:ext>
            </a:extLst>
          </p:cNvPr>
          <p:cNvSpPr/>
          <p:nvPr/>
        </p:nvSpPr>
        <p:spPr>
          <a:xfrm>
            <a:off x="126441" y="4212385"/>
            <a:ext cx="4948302" cy="604829"/>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Αδυναμία χρήσης υφάλμυρου νερού από τη βιομηχανία και τη γεωργία</a:t>
            </a:r>
          </a:p>
        </p:txBody>
      </p:sp>
      <p:sp>
        <p:nvSpPr>
          <p:cNvPr id="45" name="Ορθογώνιο: Στρογγύλεμα γωνιών 44">
            <a:extLst>
              <a:ext uri="{FF2B5EF4-FFF2-40B4-BE49-F238E27FC236}">
                <a16:creationId xmlns:a16="http://schemas.microsoft.com/office/drawing/2014/main" id="{9A41AE4C-2A29-4431-9703-E80A3FD77C68}"/>
              </a:ext>
            </a:extLst>
          </p:cNvPr>
          <p:cNvSpPr/>
          <p:nvPr/>
        </p:nvSpPr>
        <p:spPr>
          <a:xfrm>
            <a:off x="2600592" y="3452823"/>
            <a:ext cx="3238146" cy="628411"/>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Μη υλοποίηση των στόχων της Οδηγίας – Πλαίσιο για τα νερά</a:t>
            </a:r>
          </a:p>
        </p:txBody>
      </p:sp>
      <p:cxnSp>
        <p:nvCxnSpPr>
          <p:cNvPr id="61" name="Γραμμή σύνδεσης: Γωνιώδης 60">
            <a:extLst>
              <a:ext uri="{FF2B5EF4-FFF2-40B4-BE49-F238E27FC236}">
                <a16:creationId xmlns:a16="http://schemas.microsoft.com/office/drawing/2014/main" id="{09D705B9-8A8C-4216-AADC-A45AD54AE0A4}"/>
              </a:ext>
            </a:extLst>
          </p:cNvPr>
          <p:cNvCxnSpPr>
            <a:cxnSpLocks/>
            <a:stCxn id="16" idx="2"/>
            <a:endCxn id="45" idx="0"/>
          </p:cNvCxnSpPr>
          <p:nvPr/>
        </p:nvCxnSpPr>
        <p:spPr>
          <a:xfrm rot="16200000" flipH="1">
            <a:off x="3184174" y="2417332"/>
            <a:ext cx="280926" cy="1790055"/>
          </a:xfrm>
          <a:prstGeom prst="bentConnector3">
            <a:avLst/>
          </a:prstGeom>
          <a:ln w="25400">
            <a:solidFill>
              <a:srgbClr val="17375E"/>
            </a:solidFill>
            <a:tailEnd type="triangle"/>
          </a:ln>
        </p:spPr>
        <p:style>
          <a:lnRef idx="1">
            <a:schemeClr val="accent1"/>
          </a:lnRef>
          <a:fillRef idx="0">
            <a:schemeClr val="accent1"/>
          </a:fillRef>
          <a:effectRef idx="0">
            <a:schemeClr val="accent1"/>
          </a:effectRef>
          <a:fontRef idx="minor">
            <a:schemeClr val="tx1"/>
          </a:fontRef>
        </p:style>
      </p:cxnSp>
      <p:cxnSp>
        <p:nvCxnSpPr>
          <p:cNvPr id="63" name="Γραμμή σύνδεσης: Γωνιώδης 62">
            <a:extLst>
              <a:ext uri="{FF2B5EF4-FFF2-40B4-BE49-F238E27FC236}">
                <a16:creationId xmlns:a16="http://schemas.microsoft.com/office/drawing/2014/main" id="{87400DAC-1A91-4AB3-B3B1-7B1EA1E29BD9}"/>
              </a:ext>
            </a:extLst>
          </p:cNvPr>
          <p:cNvCxnSpPr>
            <a:cxnSpLocks/>
            <a:stCxn id="16" idx="2"/>
            <a:endCxn id="37" idx="0"/>
          </p:cNvCxnSpPr>
          <p:nvPr/>
        </p:nvCxnSpPr>
        <p:spPr>
          <a:xfrm rot="5400000">
            <a:off x="1654480" y="2681257"/>
            <a:ext cx="284491" cy="1265771"/>
          </a:xfrm>
          <a:prstGeom prst="bentConnector3">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Γραμμή σύνδεσης: Γωνιώδης 64">
            <a:extLst>
              <a:ext uri="{FF2B5EF4-FFF2-40B4-BE49-F238E27FC236}">
                <a16:creationId xmlns:a16="http://schemas.microsoft.com/office/drawing/2014/main" id="{2972213F-EBAD-450F-A26F-4E5A2132B397}"/>
              </a:ext>
            </a:extLst>
          </p:cNvPr>
          <p:cNvCxnSpPr>
            <a:cxnSpLocks/>
          </p:cNvCxnSpPr>
          <p:nvPr/>
        </p:nvCxnSpPr>
        <p:spPr>
          <a:xfrm rot="5400000">
            <a:off x="1947681" y="3739002"/>
            <a:ext cx="963860" cy="1"/>
          </a:xfrm>
          <a:prstGeom prst="bentConnector3">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66" name="Ορθογώνιο: Στρογγύλεμα γωνιών 65">
            <a:extLst>
              <a:ext uri="{FF2B5EF4-FFF2-40B4-BE49-F238E27FC236}">
                <a16:creationId xmlns:a16="http://schemas.microsoft.com/office/drawing/2014/main" id="{1D4CB9F9-0C44-4F81-8554-E9199679F0A1}"/>
              </a:ext>
            </a:extLst>
          </p:cNvPr>
          <p:cNvSpPr/>
          <p:nvPr/>
        </p:nvSpPr>
        <p:spPr>
          <a:xfrm>
            <a:off x="5917636" y="3456388"/>
            <a:ext cx="3158350" cy="628411"/>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l-GR" dirty="0"/>
              <a:t>Συσσώρευση αλάτων στο έδαφος και τα υπόγεια ύδατα</a:t>
            </a:r>
          </a:p>
        </p:txBody>
      </p:sp>
      <p:cxnSp>
        <p:nvCxnSpPr>
          <p:cNvPr id="68" name="Γραμμή σύνδεσης: Γωνιώδης 67">
            <a:extLst>
              <a:ext uri="{FF2B5EF4-FFF2-40B4-BE49-F238E27FC236}">
                <a16:creationId xmlns:a16="http://schemas.microsoft.com/office/drawing/2014/main" id="{C7FBAEA1-E11E-4B84-AFF2-874879F4F37B}"/>
              </a:ext>
            </a:extLst>
          </p:cNvPr>
          <p:cNvCxnSpPr>
            <a:cxnSpLocks/>
          </p:cNvCxnSpPr>
          <p:nvPr/>
        </p:nvCxnSpPr>
        <p:spPr>
          <a:xfrm rot="5400000">
            <a:off x="6801526" y="3326227"/>
            <a:ext cx="248065" cy="1"/>
          </a:xfrm>
          <a:prstGeom prst="bentConnector3">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0876-F717-2EBB-70E4-E9E8389E2859}"/>
              </a:ext>
            </a:extLst>
          </p:cNvPr>
          <p:cNvSpPr>
            <a:spLocks noGrp="1"/>
          </p:cNvSpPr>
          <p:nvPr>
            <p:ph type="title"/>
          </p:nvPr>
        </p:nvSpPr>
        <p:spPr>
          <a:xfrm>
            <a:off x="2938410" y="2012735"/>
            <a:ext cx="5843782" cy="1430237"/>
          </a:xfrm>
        </p:spPr>
        <p:txBody>
          <a:bodyPr>
            <a:normAutofit fontScale="90000"/>
          </a:bodyPr>
          <a:lstStyle/>
          <a:p>
            <a:r>
              <a:rPr lang="el-GR" dirty="0"/>
              <a:t>Περιοχή Εγκατάστασης Πιλοτικού Συστήματος </a:t>
            </a:r>
            <a:r>
              <a:rPr lang="en-US" dirty="0"/>
              <a:t>Life Brine-Mining</a:t>
            </a:r>
          </a:p>
        </p:txBody>
      </p:sp>
    </p:spTree>
    <p:extLst>
      <p:ext uri="{BB962C8B-B14F-4D97-AF65-F5344CB8AC3E}">
        <p14:creationId xmlns:p14="http://schemas.microsoft.com/office/powerpoint/2010/main" val="2067148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a:extLst>
              <a:ext uri="{FF2B5EF4-FFF2-40B4-BE49-F238E27FC236}">
                <a16:creationId xmlns:a16="http://schemas.microsoft.com/office/drawing/2014/main" id="{6F5F1A76-186E-490E-896C-44B902D1E2B2}"/>
              </a:ext>
            </a:extLst>
          </p:cNvPr>
          <p:cNvSpPr>
            <a:spLocks noGrp="1"/>
          </p:cNvSpPr>
          <p:nvPr>
            <p:ph type="title"/>
          </p:nvPr>
        </p:nvSpPr>
        <p:spPr>
          <a:xfrm>
            <a:off x="-16694" y="17665"/>
            <a:ext cx="9160693" cy="445923"/>
          </a:xfrm>
        </p:spPr>
        <p:txBody>
          <a:bodyPr>
            <a:noAutofit/>
          </a:bodyPr>
          <a:lstStyle/>
          <a:p>
            <a:r>
              <a:rPr lang="el-GR" sz="2000" dirty="0">
                <a:solidFill>
                  <a:schemeClr val="bg1"/>
                </a:solidFill>
              </a:rPr>
              <a:t>Περιοχή εγκατάστασης του Πιλοτικού Συστήματος - Το Πολωνικό πρόβλημα</a:t>
            </a:r>
          </a:p>
        </p:txBody>
      </p:sp>
      <p:pic>
        <p:nvPicPr>
          <p:cNvPr id="7" name="Εικόνα 6">
            <a:extLst>
              <a:ext uri="{FF2B5EF4-FFF2-40B4-BE49-F238E27FC236}">
                <a16:creationId xmlns:a16="http://schemas.microsoft.com/office/drawing/2014/main" id="{CAEBF4AF-A7CB-43B3-86CB-15F4151ECB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52" y="527600"/>
            <a:ext cx="3981470" cy="3826286"/>
          </a:xfrm>
          <a:prstGeom prst="rect">
            <a:avLst/>
          </a:prstGeom>
        </p:spPr>
      </p:pic>
      <p:sp>
        <p:nvSpPr>
          <p:cNvPr id="8" name="Μισό πλαίσιο 7">
            <a:extLst>
              <a:ext uri="{FF2B5EF4-FFF2-40B4-BE49-F238E27FC236}">
                <a16:creationId xmlns:a16="http://schemas.microsoft.com/office/drawing/2014/main" id="{8D2BFFBF-D1D9-43DB-B062-483C01A961DD}"/>
              </a:ext>
            </a:extLst>
          </p:cNvPr>
          <p:cNvSpPr/>
          <p:nvPr/>
        </p:nvSpPr>
        <p:spPr>
          <a:xfrm>
            <a:off x="3177704" y="687108"/>
            <a:ext cx="738231" cy="780176"/>
          </a:xfrm>
          <a:prstGeom prst="halfFram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l-GR">
              <a:solidFill>
                <a:schemeClr val="tx1"/>
              </a:solidFill>
            </a:endParaRPr>
          </a:p>
        </p:txBody>
      </p:sp>
      <p:sp>
        <p:nvSpPr>
          <p:cNvPr id="9" name="TextBox 8">
            <a:extLst>
              <a:ext uri="{FF2B5EF4-FFF2-40B4-BE49-F238E27FC236}">
                <a16:creationId xmlns:a16="http://schemas.microsoft.com/office/drawing/2014/main" id="{89B47AC7-0B3C-4636-B052-94B268417566}"/>
              </a:ext>
            </a:extLst>
          </p:cNvPr>
          <p:cNvSpPr txBox="1"/>
          <p:nvPr/>
        </p:nvSpPr>
        <p:spPr>
          <a:xfrm>
            <a:off x="3390386" y="926983"/>
            <a:ext cx="5318708" cy="3693319"/>
          </a:xfrm>
          <a:prstGeom prst="rect">
            <a:avLst/>
          </a:prstGeom>
          <a:noFill/>
        </p:spPr>
        <p:txBody>
          <a:bodyPr wrap="square" rtlCol="0">
            <a:spAutoFit/>
          </a:bodyPr>
          <a:lstStyle/>
          <a:p>
            <a:pPr marL="285750" indent="-285750" algn="just">
              <a:buFont typeface="Arial" panose="020B0604020202020204" pitchFamily="34" charset="0"/>
              <a:buChar char="•"/>
            </a:pPr>
            <a:r>
              <a:rPr lang="el-GR" dirty="0">
                <a:solidFill>
                  <a:srgbClr val="002060"/>
                </a:solidFill>
              </a:rPr>
              <a:t>Η Πολωνία είναι ο κύριος παραγωγός λιθάνθρακα στην ΕΕ</a:t>
            </a:r>
            <a:endParaRPr lang="en-US" dirty="0">
              <a:solidFill>
                <a:srgbClr val="002060"/>
              </a:solidFill>
            </a:endParaRPr>
          </a:p>
          <a:p>
            <a:pPr marL="285750" indent="-285750" algn="just">
              <a:buFont typeface="Arial" panose="020B0604020202020204" pitchFamily="34" charset="0"/>
              <a:buChar char="•"/>
            </a:pPr>
            <a:r>
              <a:rPr lang="en-US" dirty="0">
                <a:solidFill>
                  <a:srgbClr val="002060"/>
                </a:solidFill>
              </a:rPr>
              <a:t>T</a:t>
            </a:r>
            <a:r>
              <a:rPr lang="el-GR" dirty="0">
                <a:solidFill>
                  <a:srgbClr val="002060"/>
                </a:solidFill>
              </a:rPr>
              <a:t>α ανθρακωρυχεία της χώρας παράγουν τεράστιες ποσότητες αλατούχων υγρών απορροών</a:t>
            </a:r>
            <a:endParaRPr lang="en-US" dirty="0">
              <a:solidFill>
                <a:srgbClr val="002060"/>
              </a:solidFill>
            </a:endParaRPr>
          </a:p>
          <a:p>
            <a:pPr marL="285750" indent="-285750" algn="just">
              <a:buFont typeface="Arial" panose="020B0604020202020204" pitchFamily="34" charset="0"/>
              <a:buChar char="•"/>
            </a:pPr>
            <a:r>
              <a:rPr lang="el-GR" dirty="0">
                <a:solidFill>
                  <a:srgbClr val="002060"/>
                </a:solidFill>
              </a:rPr>
              <a:t>Οι αλατούχες υγρές απορροές καταλήγουν άμεσα ή έμμεσα σε υδάτινα σώματα</a:t>
            </a:r>
            <a:endParaRPr lang="en-US" dirty="0">
              <a:solidFill>
                <a:srgbClr val="002060"/>
              </a:solidFill>
            </a:endParaRPr>
          </a:p>
          <a:p>
            <a:pPr marL="285750" indent="-285750" algn="just">
              <a:buFont typeface="Arial" panose="020B0604020202020204" pitchFamily="34" charset="0"/>
              <a:buChar char="•"/>
            </a:pPr>
            <a:r>
              <a:rPr lang="el-GR" dirty="0">
                <a:solidFill>
                  <a:srgbClr val="002060"/>
                </a:solidFill>
              </a:rPr>
              <a:t>Η οικολογική κατάσταση των ποταμών της Πολωνίας έχει χαρακτηριστεί ως μέτρια</a:t>
            </a:r>
            <a:endParaRPr lang="en-US" dirty="0">
              <a:solidFill>
                <a:srgbClr val="002060"/>
              </a:solidFill>
            </a:endParaRPr>
          </a:p>
          <a:p>
            <a:pPr marL="285750" indent="-285750" algn="just">
              <a:buFont typeface="Arial" panose="020B0604020202020204" pitchFamily="34" charset="0"/>
              <a:buChar char="•"/>
            </a:pPr>
            <a:r>
              <a:rPr lang="el-GR" dirty="0">
                <a:solidFill>
                  <a:srgbClr val="002060"/>
                </a:solidFill>
              </a:rPr>
              <a:t>Ο ποταμός </a:t>
            </a:r>
            <a:r>
              <a:rPr lang="el-GR" dirty="0" err="1">
                <a:solidFill>
                  <a:srgbClr val="002060"/>
                </a:solidFill>
              </a:rPr>
              <a:t>Βίστουλας</a:t>
            </a:r>
            <a:r>
              <a:rPr lang="el-GR" dirty="0">
                <a:solidFill>
                  <a:srgbClr val="002060"/>
                </a:solidFill>
              </a:rPr>
              <a:t>, που περιλαμβάνει το 55% γλυκού νερού της χώρας, υφίσταται </a:t>
            </a:r>
            <a:r>
              <a:rPr lang="el-GR" dirty="0" err="1">
                <a:solidFill>
                  <a:srgbClr val="002060"/>
                </a:solidFill>
              </a:rPr>
              <a:t>υφαλμύρινση</a:t>
            </a:r>
            <a:endParaRPr lang="el-GR" dirty="0">
              <a:solidFill>
                <a:srgbClr val="002060"/>
              </a:solidFill>
            </a:endParaRPr>
          </a:p>
          <a:p>
            <a:pPr marL="285750" indent="-285750" algn="just">
              <a:buFont typeface="Arial" panose="020B0604020202020204" pitchFamily="34" charset="0"/>
              <a:buChar char="•"/>
            </a:pPr>
            <a:r>
              <a:rPr lang="el-GR" dirty="0">
                <a:solidFill>
                  <a:srgbClr val="002060"/>
                </a:solidFill>
              </a:rPr>
              <a:t>Οι οικονομικές απώλειες από την </a:t>
            </a:r>
            <a:r>
              <a:rPr lang="el-GR" dirty="0" err="1">
                <a:solidFill>
                  <a:srgbClr val="002060"/>
                </a:solidFill>
              </a:rPr>
              <a:t>υφαλμύρινση</a:t>
            </a:r>
            <a:r>
              <a:rPr lang="el-GR" dirty="0">
                <a:solidFill>
                  <a:srgbClr val="002060"/>
                </a:solidFill>
              </a:rPr>
              <a:t> του </a:t>
            </a:r>
            <a:r>
              <a:rPr lang="el-GR" dirty="0" err="1">
                <a:solidFill>
                  <a:srgbClr val="002060"/>
                </a:solidFill>
              </a:rPr>
              <a:t>Βίστουλα</a:t>
            </a:r>
            <a:r>
              <a:rPr lang="el-GR" dirty="0">
                <a:solidFill>
                  <a:srgbClr val="002060"/>
                </a:solidFill>
              </a:rPr>
              <a:t> εκτιμώνται να είναι ίσες με</a:t>
            </a:r>
            <a:r>
              <a:rPr lang="en-US" dirty="0">
                <a:solidFill>
                  <a:srgbClr val="002060"/>
                </a:solidFill>
              </a:rPr>
              <a:t>: 150-200 </a:t>
            </a:r>
            <a:r>
              <a:rPr lang="el-GR" dirty="0">
                <a:solidFill>
                  <a:srgbClr val="002060"/>
                </a:solidFill>
              </a:rPr>
              <a:t>εκ.</a:t>
            </a:r>
            <a:r>
              <a:rPr lang="en-US" dirty="0">
                <a:solidFill>
                  <a:srgbClr val="002060"/>
                </a:solidFill>
              </a:rPr>
              <a:t> $ </a:t>
            </a:r>
            <a:r>
              <a:rPr lang="el-GR" dirty="0">
                <a:solidFill>
                  <a:srgbClr val="002060"/>
                </a:solidFill>
              </a:rPr>
              <a:t>το χρόνο</a:t>
            </a:r>
            <a:endParaRPr lang="el-GR" dirty="0"/>
          </a:p>
        </p:txBody>
      </p:sp>
      <p:sp>
        <p:nvSpPr>
          <p:cNvPr id="10" name="Μισό πλαίσιο 9">
            <a:extLst>
              <a:ext uri="{FF2B5EF4-FFF2-40B4-BE49-F238E27FC236}">
                <a16:creationId xmlns:a16="http://schemas.microsoft.com/office/drawing/2014/main" id="{DC843292-3A88-4DE0-B623-D2745854937A}"/>
              </a:ext>
            </a:extLst>
          </p:cNvPr>
          <p:cNvSpPr/>
          <p:nvPr/>
        </p:nvSpPr>
        <p:spPr>
          <a:xfrm rot="10800000">
            <a:off x="8225491" y="3933387"/>
            <a:ext cx="738231" cy="780176"/>
          </a:xfrm>
          <a:prstGeom prst="halfFram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l-GR">
              <a:solidFill>
                <a:schemeClr val="tx1"/>
              </a:solidFill>
            </a:endParaRPr>
          </a:p>
        </p:txBody>
      </p:sp>
      <p:sp>
        <p:nvSpPr>
          <p:cNvPr id="11" name="Μισό πλαίσιο 10">
            <a:extLst>
              <a:ext uri="{FF2B5EF4-FFF2-40B4-BE49-F238E27FC236}">
                <a16:creationId xmlns:a16="http://schemas.microsoft.com/office/drawing/2014/main" id="{FBE1910D-9AE2-4978-861A-3DED37E61721}"/>
              </a:ext>
            </a:extLst>
          </p:cNvPr>
          <p:cNvSpPr/>
          <p:nvPr/>
        </p:nvSpPr>
        <p:spPr>
          <a:xfrm rot="5400000">
            <a:off x="8225492" y="536895"/>
            <a:ext cx="738231" cy="780176"/>
          </a:xfrm>
          <a:prstGeom prst="halfFram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l-GR">
              <a:solidFill>
                <a:schemeClr val="tx1"/>
              </a:solidFill>
            </a:endParaRPr>
          </a:p>
        </p:txBody>
      </p:sp>
      <p:sp>
        <p:nvSpPr>
          <p:cNvPr id="12" name="Μισό πλαίσιο 11">
            <a:extLst>
              <a:ext uri="{FF2B5EF4-FFF2-40B4-BE49-F238E27FC236}">
                <a16:creationId xmlns:a16="http://schemas.microsoft.com/office/drawing/2014/main" id="{0D6C3E70-66DF-43CA-8BC6-B069641D64E3}"/>
              </a:ext>
            </a:extLst>
          </p:cNvPr>
          <p:cNvSpPr/>
          <p:nvPr/>
        </p:nvSpPr>
        <p:spPr>
          <a:xfrm rot="16200000">
            <a:off x="3198677" y="4084618"/>
            <a:ext cx="738231" cy="780176"/>
          </a:xfrm>
          <a:prstGeom prst="halfFram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l-GR" dirty="0">
              <a:solidFill>
                <a:schemeClr val="tx1"/>
              </a:solidFill>
            </a:endParaRPr>
          </a:p>
        </p:txBody>
      </p:sp>
    </p:spTree>
    <p:extLst>
      <p:ext uri="{BB962C8B-B14F-4D97-AF65-F5344CB8AC3E}">
        <p14:creationId xmlns:p14="http://schemas.microsoft.com/office/powerpoint/2010/main" val="373881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427F61C8-08F5-49BC-909F-6A40BC69AC9C}"/>
              </a:ext>
            </a:extLst>
          </p:cNvPr>
          <p:cNvSpPr>
            <a:spLocks noGrp="1"/>
          </p:cNvSpPr>
          <p:nvPr>
            <p:ph type="title"/>
          </p:nvPr>
        </p:nvSpPr>
        <p:spPr>
          <a:xfrm>
            <a:off x="2607645" y="0"/>
            <a:ext cx="6557694" cy="445923"/>
          </a:xfrm>
        </p:spPr>
        <p:txBody>
          <a:bodyPr>
            <a:noAutofit/>
          </a:bodyPr>
          <a:lstStyle/>
          <a:p>
            <a:r>
              <a:rPr lang="el-GR" sz="2400" dirty="0">
                <a:solidFill>
                  <a:schemeClr val="bg1"/>
                </a:solidFill>
              </a:rPr>
              <a:t>Περιοχή εγκατάστασης του Πιλοτικού Συστήματος</a:t>
            </a:r>
          </a:p>
        </p:txBody>
      </p:sp>
      <p:sp>
        <p:nvSpPr>
          <p:cNvPr id="5" name="TextBox 4">
            <a:extLst>
              <a:ext uri="{FF2B5EF4-FFF2-40B4-BE49-F238E27FC236}">
                <a16:creationId xmlns:a16="http://schemas.microsoft.com/office/drawing/2014/main" id="{B2603989-0B0A-4F2D-95CD-1650109F365A}"/>
              </a:ext>
            </a:extLst>
          </p:cNvPr>
          <p:cNvSpPr txBox="1"/>
          <p:nvPr/>
        </p:nvSpPr>
        <p:spPr>
          <a:xfrm>
            <a:off x="114784" y="1140589"/>
            <a:ext cx="4985722" cy="2862322"/>
          </a:xfrm>
          <a:prstGeom prst="rect">
            <a:avLst/>
          </a:prstGeom>
          <a:noFill/>
        </p:spPr>
        <p:txBody>
          <a:bodyPr wrap="square" rtlCol="0">
            <a:spAutoFit/>
          </a:bodyPr>
          <a:lstStyle/>
          <a:p>
            <a:pPr marL="285750" indent="-285750" algn="just">
              <a:buFont typeface="Wingdings" panose="05000000000000000000" pitchFamily="2" charset="2"/>
              <a:buChar char="§"/>
            </a:pPr>
            <a:r>
              <a:rPr lang="el-GR" dirty="0">
                <a:solidFill>
                  <a:srgbClr val="002060"/>
                </a:solidFill>
              </a:rPr>
              <a:t>Το </a:t>
            </a:r>
            <a:r>
              <a:rPr lang="el-GR" dirty="0">
                <a:solidFill>
                  <a:schemeClr val="accent1">
                    <a:lumMod val="50000"/>
                  </a:schemeClr>
                </a:solidFill>
              </a:rPr>
              <a:t>πιλοτικό σύστημα εγκαταστάθηκε στην περιοχή του ορυχείου </a:t>
            </a:r>
            <a:r>
              <a:rPr lang="en-US" dirty="0" err="1">
                <a:solidFill>
                  <a:schemeClr val="accent1">
                    <a:lumMod val="50000"/>
                  </a:schemeClr>
                </a:solidFill>
              </a:rPr>
              <a:t>Ziemowit</a:t>
            </a:r>
            <a:r>
              <a:rPr lang="en-US" dirty="0">
                <a:solidFill>
                  <a:schemeClr val="accent1">
                    <a:lumMod val="50000"/>
                  </a:schemeClr>
                </a:solidFill>
              </a:rPr>
              <a:t>, </a:t>
            </a:r>
            <a:r>
              <a:rPr lang="el-GR" dirty="0">
                <a:solidFill>
                  <a:schemeClr val="accent1">
                    <a:lumMod val="50000"/>
                  </a:schemeClr>
                </a:solidFill>
              </a:rPr>
              <a:t>στην πόλη </a:t>
            </a:r>
            <a:r>
              <a:rPr lang="en-US" b="0" i="0" dirty="0" err="1">
                <a:solidFill>
                  <a:schemeClr val="accent1">
                    <a:lumMod val="50000"/>
                  </a:schemeClr>
                </a:solidFill>
                <a:effectLst/>
                <a:latin typeface="Google Sans"/>
              </a:rPr>
              <a:t>Lędziny</a:t>
            </a:r>
            <a:r>
              <a:rPr lang="en-US" b="0" i="0" dirty="0">
                <a:solidFill>
                  <a:schemeClr val="accent1">
                    <a:lumMod val="50000"/>
                  </a:schemeClr>
                </a:solidFill>
                <a:effectLst/>
                <a:latin typeface="Google Sans"/>
              </a:rPr>
              <a:t>, </a:t>
            </a:r>
            <a:r>
              <a:rPr lang="el-GR" b="0" i="0" dirty="0">
                <a:solidFill>
                  <a:schemeClr val="accent1">
                    <a:lumMod val="50000"/>
                  </a:schemeClr>
                </a:solidFill>
                <a:effectLst/>
                <a:latin typeface="Google Sans"/>
              </a:rPr>
              <a:t>στη Νότια Πολωνία</a:t>
            </a:r>
            <a:endParaRPr lang="el-GR" dirty="0">
              <a:solidFill>
                <a:schemeClr val="accent1">
                  <a:lumMod val="50000"/>
                </a:schemeClr>
              </a:solidFill>
            </a:endParaRPr>
          </a:p>
          <a:p>
            <a:pPr marL="285750" indent="-285750" algn="just">
              <a:buFont typeface="Wingdings" panose="05000000000000000000" pitchFamily="2" charset="2"/>
              <a:buChar char="§"/>
            </a:pPr>
            <a:r>
              <a:rPr lang="el-GR" dirty="0">
                <a:solidFill>
                  <a:srgbClr val="002060"/>
                </a:solidFill>
              </a:rPr>
              <a:t>Το ορυχείο </a:t>
            </a:r>
            <a:r>
              <a:rPr lang="en-US" dirty="0" err="1">
                <a:solidFill>
                  <a:srgbClr val="002060"/>
                </a:solidFill>
              </a:rPr>
              <a:t>Ziemowit</a:t>
            </a:r>
            <a:r>
              <a:rPr lang="en-US" dirty="0">
                <a:solidFill>
                  <a:srgbClr val="002060"/>
                </a:solidFill>
              </a:rPr>
              <a:t> </a:t>
            </a:r>
            <a:r>
              <a:rPr lang="el-GR" dirty="0">
                <a:solidFill>
                  <a:srgbClr val="002060"/>
                </a:solidFill>
              </a:rPr>
              <a:t>ανήκει στην εταιρεία </a:t>
            </a:r>
            <a:r>
              <a:rPr lang="en-US" dirty="0">
                <a:solidFill>
                  <a:srgbClr val="002060"/>
                </a:solidFill>
              </a:rPr>
              <a:t>PGG</a:t>
            </a:r>
            <a:r>
              <a:rPr lang="el-GR" dirty="0">
                <a:solidFill>
                  <a:srgbClr val="002060"/>
                </a:solidFill>
              </a:rPr>
              <a:t>, τον μεγαλύτερο παραγωγό λιθάνθρακα στην ΕΕ</a:t>
            </a:r>
            <a:endParaRPr lang="en-US" dirty="0">
              <a:solidFill>
                <a:srgbClr val="002060"/>
              </a:solidFill>
            </a:endParaRPr>
          </a:p>
          <a:p>
            <a:pPr marL="285750" indent="-285750" algn="just">
              <a:buFont typeface="Wingdings" panose="05000000000000000000" pitchFamily="2" charset="2"/>
              <a:buChar char="§"/>
            </a:pPr>
            <a:r>
              <a:rPr lang="el-GR" dirty="0">
                <a:solidFill>
                  <a:srgbClr val="002060"/>
                </a:solidFill>
              </a:rPr>
              <a:t>Η άλμη υψηλής </a:t>
            </a:r>
            <a:r>
              <a:rPr lang="el-GR" dirty="0" err="1">
                <a:solidFill>
                  <a:srgbClr val="002060"/>
                </a:solidFill>
              </a:rPr>
              <a:t>αλατότητας</a:t>
            </a:r>
            <a:r>
              <a:rPr lang="el-GR" dirty="0">
                <a:solidFill>
                  <a:srgbClr val="002060"/>
                </a:solidFill>
              </a:rPr>
              <a:t> που απορρέει από το ορυχείο, απορρίπτεται σε τεχνητές λίμνες για την καθίζηση αλάτων και στερεών</a:t>
            </a:r>
            <a:endParaRPr lang="en-US" dirty="0">
              <a:solidFill>
                <a:srgbClr val="002060"/>
              </a:solidFill>
            </a:endParaRPr>
          </a:p>
          <a:p>
            <a:pPr marL="285750" indent="-285750" algn="just">
              <a:buFont typeface="Wingdings" panose="05000000000000000000" pitchFamily="2" charset="2"/>
              <a:buChar char="§"/>
            </a:pPr>
            <a:r>
              <a:rPr lang="el-GR" dirty="0">
                <a:solidFill>
                  <a:srgbClr val="002060"/>
                </a:solidFill>
              </a:rPr>
              <a:t>Παρά την καθίζηση των στερεών στις λίμνες, άλατα καταλήγουν στον ποταμό </a:t>
            </a:r>
            <a:r>
              <a:rPr lang="el-GR" dirty="0" err="1">
                <a:solidFill>
                  <a:srgbClr val="002060"/>
                </a:solidFill>
              </a:rPr>
              <a:t>Βίστουλα</a:t>
            </a:r>
            <a:endParaRPr lang="el-GR" dirty="0">
              <a:solidFill>
                <a:srgbClr val="002060"/>
              </a:solidFill>
            </a:endParaRPr>
          </a:p>
        </p:txBody>
      </p:sp>
      <p:pic>
        <p:nvPicPr>
          <p:cNvPr id="4098" name="Picture 2" descr="Ziemowit Coal Mine - Wikipedia">
            <a:extLst>
              <a:ext uri="{FF2B5EF4-FFF2-40B4-BE49-F238E27FC236}">
                <a16:creationId xmlns:a16="http://schemas.microsoft.com/office/drawing/2014/main" id="{BC10A049-C57C-4CDC-838B-23639A1D678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9000"/>
                    </a14:imgEffect>
                  </a14:imgLayer>
                </a14:imgProps>
              </a:ext>
              <a:ext uri="{28A0092B-C50C-407E-A947-70E740481C1C}">
                <a14:useLocalDpi xmlns:a14="http://schemas.microsoft.com/office/drawing/2010/main" val="0"/>
              </a:ext>
            </a:extLst>
          </a:blip>
          <a:srcRect/>
          <a:stretch>
            <a:fillRect/>
          </a:stretch>
        </p:blipFill>
        <p:spPr bwMode="auto">
          <a:xfrm>
            <a:off x="5667953" y="715722"/>
            <a:ext cx="2807587" cy="2102980"/>
          </a:xfrm>
          <a:prstGeom prst="rect">
            <a:avLst/>
          </a:prstGeom>
          <a:noFill/>
          <a:ln>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CE9E0C-9338-4011-8EC5-18363E346771}"/>
              </a:ext>
            </a:extLst>
          </p:cNvPr>
          <p:cNvSpPr txBox="1"/>
          <p:nvPr/>
        </p:nvSpPr>
        <p:spPr>
          <a:xfrm>
            <a:off x="5667954" y="2908475"/>
            <a:ext cx="2807587" cy="830997"/>
          </a:xfrm>
          <a:prstGeom prst="rect">
            <a:avLst/>
          </a:prstGeom>
          <a:noFill/>
        </p:spPr>
        <p:txBody>
          <a:bodyPr wrap="square" rtlCol="0">
            <a:spAutoFit/>
          </a:bodyPr>
          <a:lstStyle/>
          <a:p>
            <a:pPr algn="ctr"/>
            <a:r>
              <a:rPr lang="el-GR" sz="1600" dirty="0">
                <a:solidFill>
                  <a:srgbClr val="345333"/>
                </a:solidFill>
              </a:rPr>
              <a:t>Το ανθρακωρυχείο </a:t>
            </a:r>
            <a:r>
              <a:rPr lang="en-US" sz="1600" dirty="0" err="1">
                <a:solidFill>
                  <a:srgbClr val="345333"/>
                </a:solidFill>
              </a:rPr>
              <a:t>Ziemowit</a:t>
            </a:r>
            <a:r>
              <a:rPr lang="en-US" sz="1600" dirty="0">
                <a:solidFill>
                  <a:srgbClr val="345333"/>
                </a:solidFill>
              </a:rPr>
              <a:t>, </a:t>
            </a:r>
            <a:r>
              <a:rPr lang="el-GR" sz="1600" dirty="0">
                <a:solidFill>
                  <a:srgbClr val="345333"/>
                </a:solidFill>
              </a:rPr>
              <a:t>το οποίο ανήκει στην εταιρεία </a:t>
            </a:r>
            <a:r>
              <a:rPr lang="en-US" sz="1600" dirty="0">
                <a:solidFill>
                  <a:srgbClr val="345333"/>
                </a:solidFill>
              </a:rPr>
              <a:t>PGG</a:t>
            </a:r>
            <a:endParaRPr lang="el-GR" sz="1600" dirty="0">
              <a:solidFill>
                <a:srgbClr val="345333"/>
              </a:solidFill>
            </a:endParaRPr>
          </a:p>
        </p:txBody>
      </p:sp>
    </p:spTree>
    <p:extLst>
      <p:ext uri="{BB962C8B-B14F-4D97-AF65-F5344CB8AC3E}">
        <p14:creationId xmlns:p14="http://schemas.microsoft.com/office/powerpoint/2010/main" val="1806681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A63662F-C834-4D8B-932B-BA2797455D54}"/>
              </a:ext>
            </a:extLst>
          </p:cNvPr>
          <p:cNvPicPr/>
          <p:nvPr/>
        </p:nvPicPr>
        <p:blipFill>
          <a:blip r:embed="rId2" cstate="print">
            <a:extLst>
              <a:ext uri="{BEBA8EAE-BF5A-486C-A8C5-ECC9F3942E4B}">
                <a14:imgProps xmlns:a14="http://schemas.microsoft.com/office/drawing/2010/main">
                  <a14:imgLayer r:embed="rId3">
                    <a14:imgEffect>
                      <a14:sharpenSoften amount="11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564546" y="896306"/>
            <a:ext cx="5276675" cy="3522328"/>
          </a:xfrm>
          <a:prstGeom prst="rect">
            <a:avLst/>
          </a:prstGeom>
          <a:noFill/>
          <a:ln w="22225">
            <a:solidFill>
              <a:schemeClr val="bg1"/>
            </a:solidFill>
          </a:ln>
          <a:effectLst>
            <a:outerShdw blurRad="50800" dist="38100" dir="5400000" algn="t" rotWithShape="0">
              <a:prstClr val="black">
                <a:alpha val="40000"/>
              </a:prstClr>
            </a:outerShdw>
          </a:effectLst>
        </p:spPr>
      </p:pic>
      <p:sp>
        <p:nvSpPr>
          <p:cNvPr id="4" name="TextBox 3">
            <a:extLst>
              <a:ext uri="{FF2B5EF4-FFF2-40B4-BE49-F238E27FC236}">
                <a16:creationId xmlns:a16="http://schemas.microsoft.com/office/drawing/2014/main" id="{E7E5BCD8-DA91-4693-A99C-BA7AFA7D8211}"/>
              </a:ext>
            </a:extLst>
          </p:cNvPr>
          <p:cNvSpPr txBox="1"/>
          <p:nvPr/>
        </p:nvSpPr>
        <p:spPr>
          <a:xfrm>
            <a:off x="640060" y="4418634"/>
            <a:ext cx="7077811" cy="338554"/>
          </a:xfrm>
          <a:prstGeom prst="rect">
            <a:avLst/>
          </a:prstGeom>
          <a:noFill/>
        </p:spPr>
        <p:txBody>
          <a:bodyPr wrap="square" rtlCol="0">
            <a:spAutoFit/>
          </a:bodyPr>
          <a:lstStyle/>
          <a:p>
            <a:pPr algn="ctr"/>
            <a:r>
              <a:rPr lang="en-US" sz="1600" b="1" dirty="0">
                <a:solidFill>
                  <a:srgbClr val="345333"/>
                </a:solidFill>
              </a:rPr>
              <a:t>The project’s target area: The </a:t>
            </a:r>
            <a:r>
              <a:rPr lang="el-GR" sz="1600" b="1" dirty="0">
                <a:solidFill>
                  <a:srgbClr val="1D593B"/>
                </a:solidFill>
                <a:effectLst/>
                <a:latin typeface="Calibri" panose="020F0502020204030204" pitchFamily="34" charset="0"/>
                <a:ea typeface="Calibri" panose="020F0502020204030204" pitchFamily="34" charset="0"/>
                <a:cs typeface="Times New Roman" panose="02020603050405020304" pitchFamily="18" charset="0"/>
              </a:rPr>
              <a:t>Goławiecki </a:t>
            </a:r>
            <a:r>
              <a:rPr lang="el-GR" sz="1600" b="1" dirty="0" err="1">
                <a:solidFill>
                  <a:srgbClr val="1D593B"/>
                </a:solidFill>
                <a:effectLst/>
                <a:latin typeface="Calibri" panose="020F0502020204030204" pitchFamily="34" charset="0"/>
                <a:ea typeface="Calibri" panose="020F0502020204030204" pitchFamily="34" charset="0"/>
                <a:cs typeface="Times New Roman" panose="02020603050405020304" pitchFamily="18" charset="0"/>
              </a:rPr>
              <a:t>Stream</a:t>
            </a:r>
            <a:r>
              <a:rPr lang="el-GR" sz="1600" b="1" dirty="0">
                <a:solidFill>
                  <a:srgbClr val="1D593B"/>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solidFill>
                  <a:srgbClr val="1D593B"/>
                </a:solidFill>
                <a:effectLst/>
                <a:latin typeface="Calibri" panose="020F0502020204030204" pitchFamily="34" charset="0"/>
                <a:ea typeface="Calibri" panose="020F0502020204030204" pitchFamily="34" charset="0"/>
                <a:cs typeface="Times New Roman" panose="02020603050405020304" pitchFamily="18" charset="0"/>
              </a:rPr>
              <a:t>and the Small Vistula River</a:t>
            </a:r>
            <a:endParaRPr lang="el-GR" sz="1600" b="1" dirty="0">
              <a:solidFill>
                <a:srgbClr val="345333"/>
              </a:solidFill>
            </a:endParaRPr>
          </a:p>
        </p:txBody>
      </p:sp>
      <p:sp>
        <p:nvSpPr>
          <p:cNvPr id="5" name="Τίτλος 1">
            <a:extLst>
              <a:ext uri="{FF2B5EF4-FFF2-40B4-BE49-F238E27FC236}">
                <a16:creationId xmlns:a16="http://schemas.microsoft.com/office/drawing/2014/main" id="{AF168968-A95A-4656-B6EC-0104CCE782CA}"/>
              </a:ext>
            </a:extLst>
          </p:cNvPr>
          <p:cNvSpPr>
            <a:spLocks noGrp="1"/>
          </p:cNvSpPr>
          <p:nvPr>
            <p:ph type="title"/>
          </p:nvPr>
        </p:nvSpPr>
        <p:spPr>
          <a:xfrm>
            <a:off x="1" y="0"/>
            <a:ext cx="9311784" cy="445923"/>
          </a:xfrm>
        </p:spPr>
        <p:txBody>
          <a:bodyPr>
            <a:noAutofit/>
          </a:bodyPr>
          <a:lstStyle/>
          <a:p>
            <a:r>
              <a:rPr lang="el-GR" sz="2000" dirty="0">
                <a:solidFill>
                  <a:schemeClr val="bg1"/>
                </a:solidFill>
              </a:rPr>
              <a:t>Περιοχή εγκατάστασης του Πιλοτικού Συστήματος &amp; Περιοχή – Στόχος του Έργου</a:t>
            </a:r>
          </a:p>
        </p:txBody>
      </p:sp>
      <p:sp>
        <p:nvSpPr>
          <p:cNvPr id="2" name="Ορθογώνιο: Στρογγύλεμα γωνιών 1">
            <a:extLst>
              <a:ext uri="{FF2B5EF4-FFF2-40B4-BE49-F238E27FC236}">
                <a16:creationId xmlns:a16="http://schemas.microsoft.com/office/drawing/2014/main" id="{C35A657A-3632-4F8E-8F84-B7EC5BB2EB53}"/>
              </a:ext>
            </a:extLst>
          </p:cNvPr>
          <p:cNvSpPr/>
          <p:nvPr/>
        </p:nvSpPr>
        <p:spPr>
          <a:xfrm>
            <a:off x="117742" y="2943126"/>
            <a:ext cx="2093492" cy="897716"/>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Τα 2 εθνικά σημεία παρακολούθησης της περιοχής</a:t>
            </a:r>
          </a:p>
        </p:txBody>
      </p:sp>
      <p:cxnSp>
        <p:nvCxnSpPr>
          <p:cNvPr id="9" name="Γραμμή σύνδεσης: Γωνιώδης 8">
            <a:extLst>
              <a:ext uri="{FF2B5EF4-FFF2-40B4-BE49-F238E27FC236}">
                <a16:creationId xmlns:a16="http://schemas.microsoft.com/office/drawing/2014/main" id="{B1EEACAD-F3EE-4CB5-AC92-4418DE05351F}"/>
              </a:ext>
            </a:extLst>
          </p:cNvPr>
          <p:cNvCxnSpPr>
            <a:cxnSpLocks/>
          </p:cNvCxnSpPr>
          <p:nvPr/>
        </p:nvCxnSpPr>
        <p:spPr>
          <a:xfrm flipV="1">
            <a:off x="2211235" y="3195025"/>
            <a:ext cx="364921" cy="122821"/>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Γραμμή σύνδεσης: Γωνιώδης 10">
            <a:extLst>
              <a:ext uri="{FF2B5EF4-FFF2-40B4-BE49-F238E27FC236}">
                <a16:creationId xmlns:a16="http://schemas.microsoft.com/office/drawing/2014/main" id="{21D4F639-08A6-486B-AA81-DF7FA1B6886F}"/>
              </a:ext>
            </a:extLst>
          </p:cNvPr>
          <p:cNvCxnSpPr>
            <a:cxnSpLocks/>
            <a:stCxn id="2" idx="2"/>
          </p:cNvCxnSpPr>
          <p:nvPr/>
        </p:nvCxnSpPr>
        <p:spPr>
          <a:xfrm rot="16200000" flipH="1">
            <a:off x="1413123" y="3592207"/>
            <a:ext cx="170792" cy="668062"/>
          </a:xfrm>
          <a:prstGeom prst="bentConnector2">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sp>
        <p:nvSpPr>
          <p:cNvPr id="12" name="Ορθογώνιο: Στρογγύλεμα γωνιών 11">
            <a:extLst>
              <a:ext uri="{FF2B5EF4-FFF2-40B4-BE49-F238E27FC236}">
                <a16:creationId xmlns:a16="http://schemas.microsoft.com/office/drawing/2014/main" id="{0063C864-FC01-4252-8482-6080EC8981F2}"/>
              </a:ext>
            </a:extLst>
          </p:cNvPr>
          <p:cNvSpPr/>
          <p:nvPr/>
        </p:nvSpPr>
        <p:spPr>
          <a:xfrm>
            <a:off x="7038214" y="545444"/>
            <a:ext cx="2052912" cy="2002739"/>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Οι τρεις τεχνητές λίμνες του ορυχείου </a:t>
            </a:r>
            <a:r>
              <a:rPr lang="en-US" sz="1600" dirty="0" err="1"/>
              <a:t>Ziemowit</a:t>
            </a:r>
            <a:r>
              <a:rPr lang="en-US" sz="1600" dirty="0"/>
              <a:t>. </a:t>
            </a:r>
            <a:r>
              <a:rPr lang="el-GR" sz="1600" dirty="0"/>
              <a:t>Σε κάθε λίμνη απορρίπτεται άλμη από διαφορετικό βάθος του ορυχείου</a:t>
            </a:r>
          </a:p>
        </p:txBody>
      </p:sp>
      <p:cxnSp>
        <p:nvCxnSpPr>
          <p:cNvPr id="16" name="Γραμμή σύνδεσης: Γωνιώδης 15">
            <a:extLst>
              <a:ext uri="{FF2B5EF4-FFF2-40B4-BE49-F238E27FC236}">
                <a16:creationId xmlns:a16="http://schemas.microsoft.com/office/drawing/2014/main" id="{E554AC2D-8003-4E19-976F-BFCB6CFB624E}"/>
              </a:ext>
            </a:extLst>
          </p:cNvPr>
          <p:cNvCxnSpPr>
            <a:cxnSpLocks/>
          </p:cNvCxnSpPr>
          <p:nvPr/>
        </p:nvCxnSpPr>
        <p:spPr>
          <a:xfrm rot="10800000">
            <a:off x="5469625" y="1057013"/>
            <a:ext cx="1568589" cy="100668"/>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cxnSp>
        <p:nvCxnSpPr>
          <p:cNvPr id="18" name="Γραμμή σύνδεσης: Γωνιώδης 17">
            <a:extLst>
              <a:ext uri="{FF2B5EF4-FFF2-40B4-BE49-F238E27FC236}">
                <a16:creationId xmlns:a16="http://schemas.microsoft.com/office/drawing/2014/main" id="{D0A2CF18-65BF-4556-BC27-D6F80BB7727F}"/>
              </a:ext>
            </a:extLst>
          </p:cNvPr>
          <p:cNvCxnSpPr>
            <a:cxnSpLocks/>
          </p:cNvCxnSpPr>
          <p:nvPr/>
        </p:nvCxnSpPr>
        <p:spPr>
          <a:xfrm rot="10800000">
            <a:off x="5889075" y="1249961"/>
            <a:ext cx="1149139" cy="55639"/>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Γραμμή σύνδεσης: Γωνιώδης 19">
            <a:extLst>
              <a:ext uri="{FF2B5EF4-FFF2-40B4-BE49-F238E27FC236}">
                <a16:creationId xmlns:a16="http://schemas.microsoft.com/office/drawing/2014/main" id="{734A169F-5A50-4378-AF1C-8F1F0EA91ADE}"/>
              </a:ext>
            </a:extLst>
          </p:cNvPr>
          <p:cNvCxnSpPr>
            <a:cxnSpLocks/>
            <a:stCxn id="12" idx="1"/>
          </p:cNvCxnSpPr>
          <p:nvPr/>
        </p:nvCxnSpPr>
        <p:spPr>
          <a:xfrm rot="10800000">
            <a:off x="6241406" y="1510114"/>
            <a:ext cx="796808" cy="36700"/>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sp>
        <p:nvSpPr>
          <p:cNvPr id="22" name="Ορθογώνιο: Στρογγύλεμα γωνιών 21">
            <a:extLst>
              <a:ext uri="{FF2B5EF4-FFF2-40B4-BE49-F238E27FC236}">
                <a16:creationId xmlns:a16="http://schemas.microsoft.com/office/drawing/2014/main" id="{468806F8-B922-4309-A77F-5917F62767D1}"/>
              </a:ext>
            </a:extLst>
          </p:cNvPr>
          <p:cNvSpPr/>
          <p:nvPr/>
        </p:nvSpPr>
        <p:spPr>
          <a:xfrm>
            <a:off x="7038214" y="2629354"/>
            <a:ext cx="2052911" cy="9144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Πηγή του υδατορεύματος</a:t>
            </a:r>
            <a:r>
              <a:rPr lang="en-US" sz="1600" dirty="0"/>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Golawiecki</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l-GR" sz="1600" dirty="0"/>
          </a:p>
        </p:txBody>
      </p:sp>
      <p:cxnSp>
        <p:nvCxnSpPr>
          <p:cNvPr id="24" name="Γραμμή σύνδεσης: Γωνιώδης 23">
            <a:extLst>
              <a:ext uri="{FF2B5EF4-FFF2-40B4-BE49-F238E27FC236}">
                <a16:creationId xmlns:a16="http://schemas.microsoft.com/office/drawing/2014/main" id="{A39F2190-9108-40FD-A554-2B2805A4A28E}"/>
              </a:ext>
            </a:extLst>
          </p:cNvPr>
          <p:cNvCxnSpPr>
            <a:cxnSpLocks/>
            <a:stCxn id="22" idx="1"/>
          </p:cNvCxnSpPr>
          <p:nvPr/>
        </p:nvCxnSpPr>
        <p:spPr>
          <a:xfrm rot="10800000">
            <a:off x="6274820" y="1925124"/>
            <a:ext cx="763395" cy="1161430"/>
          </a:xfrm>
          <a:prstGeom prst="bentConnector2">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sp>
        <p:nvSpPr>
          <p:cNvPr id="25" name="Ορθογώνιο: Στρογγύλεμα γωνιών 24">
            <a:extLst>
              <a:ext uri="{FF2B5EF4-FFF2-40B4-BE49-F238E27FC236}">
                <a16:creationId xmlns:a16="http://schemas.microsoft.com/office/drawing/2014/main" id="{7996FBE3-BAF8-4807-BF47-CBB8069D682E}"/>
              </a:ext>
            </a:extLst>
          </p:cNvPr>
          <p:cNvSpPr/>
          <p:nvPr/>
        </p:nvSpPr>
        <p:spPr>
          <a:xfrm>
            <a:off x="52874" y="1077966"/>
            <a:ext cx="1445184" cy="637563"/>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err="1"/>
              <a:t>Υδατόρευμα</a:t>
            </a:r>
            <a:r>
              <a:rPr lang="en-US" sz="1600" dirty="0"/>
              <a:t> </a:t>
            </a:r>
            <a:r>
              <a:rPr lang="en-US" sz="1600" dirty="0" err="1"/>
              <a:t>Golawiecki</a:t>
            </a:r>
            <a:endParaRPr lang="el-GR" sz="1600" dirty="0"/>
          </a:p>
        </p:txBody>
      </p:sp>
      <p:cxnSp>
        <p:nvCxnSpPr>
          <p:cNvPr id="27" name="Γραμμή σύνδεσης: Γωνιώδης 26">
            <a:extLst>
              <a:ext uri="{FF2B5EF4-FFF2-40B4-BE49-F238E27FC236}">
                <a16:creationId xmlns:a16="http://schemas.microsoft.com/office/drawing/2014/main" id="{720549C9-3ABD-4BA1-86B4-B06C538B9A20}"/>
              </a:ext>
            </a:extLst>
          </p:cNvPr>
          <p:cNvCxnSpPr>
            <a:cxnSpLocks/>
            <a:stCxn id="25" idx="3"/>
          </p:cNvCxnSpPr>
          <p:nvPr/>
        </p:nvCxnSpPr>
        <p:spPr>
          <a:xfrm>
            <a:off x="1498058" y="1396748"/>
            <a:ext cx="1953274" cy="803627"/>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sp>
        <p:nvSpPr>
          <p:cNvPr id="28" name="Ορθογώνιο: Στρογγύλεμα γωνιών 27">
            <a:extLst>
              <a:ext uri="{FF2B5EF4-FFF2-40B4-BE49-F238E27FC236}">
                <a16:creationId xmlns:a16="http://schemas.microsoft.com/office/drawing/2014/main" id="{D18732B4-DB49-44FD-8F23-9C1DE731B94E}"/>
              </a:ext>
            </a:extLst>
          </p:cNvPr>
          <p:cNvSpPr/>
          <p:nvPr/>
        </p:nvSpPr>
        <p:spPr>
          <a:xfrm>
            <a:off x="7038215" y="3613773"/>
            <a:ext cx="2052910" cy="114341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Εκβολή του υδατορεύματος στον ποταμό Μικρός </a:t>
            </a:r>
            <a:r>
              <a:rPr lang="el-GR" sz="1600" dirty="0" err="1"/>
              <a:t>Βίστουλας</a:t>
            </a:r>
            <a:endParaRPr lang="el-GR" sz="1600" dirty="0"/>
          </a:p>
        </p:txBody>
      </p:sp>
      <p:cxnSp>
        <p:nvCxnSpPr>
          <p:cNvPr id="30" name="Γραμμή σύνδεσης: Γωνιώδης 29">
            <a:extLst>
              <a:ext uri="{FF2B5EF4-FFF2-40B4-BE49-F238E27FC236}">
                <a16:creationId xmlns:a16="http://schemas.microsoft.com/office/drawing/2014/main" id="{6E3D5092-D1F1-4E23-809F-0D20D7D4FF83}"/>
              </a:ext>
            </a:extLst>
          </p:cNvPr>
          <p:cNvCxnSpPr>
            <a:cxnSpLocks/>
            <a:stCxn id="28" idx="1"/>
          </p:cNvCxnSpPr>
          <p:nvPr/>
        </p:nvCxnSpPr>
        <p:spPr>
          <a:xfrm rot="10800000">
            <a:off x="5066807" y="4043505"/>
            <a:ext cx="1971408" cy="141976"/>
          </a:xfrm>
          <a:prstGeom prst="bentConnector3">
            <a:avLst/>
          </a:prstGeom>
          <a:ln w="25400">
            <a:solidFill>
              <a:srgbClr val="3453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953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E70842A1-E7D6-466D-A374-7270CD58051C}"/>
              </a:ext>
            </a:extLst>
          </p:cNvPr>
          <p:cNvSpPr>
            <a:spLocks noGrp="1"/>
          </p:cNvSpPr>
          <p:nvPr>
            <p:ph type="title"/>
          </p:nvPr>
        </p:nvSpPr>
        <p:spPr>
          <a:xfrm>
            <a:off x="2417135" y="-652"/>
            <a:ext cx="6726865" cy="445923"/>
          </a:xfrm>
        </p:spPr>
        <p:txBody>
          <a:bodyPr>
            <a:noAutofit/>
          </a:bodyPr>
          <a:lstStyle/>
          <a:p>
            <a:r>
              <a:rPr lang="el-GR" sz="2400" dirty="0">
                <a:solidFill>
                  <a:schemeClr val="bg1"/>
                </a:solidFill>
              </a:rPr>
              <a:t>Περιβαλλοντική κατάσταση της Περιοχής -</a:t>
            </a:r>
            <a:r>
              <a:rPr lang="en-US" sz="2400" dirty="0">
                <a:solidFill>
                  <a:schemeClr val="bg1"/>
                </a:solidFill>
              </a:rPr>
              <a:t> </a:t>
            </a:r>
            <a:r>
              <a:rPr lang="el-GR" sz="2400" dirty="0">
                <a:solidFill>
                  <a:schemeClr val="bg1"/>
                </a:solidFill>
              </a:rPr>
              <a:t>Στόχου</a:t>
            </a:r>
          </a:p>
        </p:txBody>
      </p:sp>
      <p:sp>
        <p:nvSpPr>
          <p:cNvPr id="4" name="TextBox 3">
            <a:extLst>
              <a:ext uri="{FF2B5EF4-FFF2-40B4-BE49-F238E27FC236}">
                <a16:creationId xmlns:a16="http://schemas.microsoft.com/office/drawing/2014/main" id="{746D6790-60F3-4B65-B7E7-51BAC6DAB6D6}"/>
              </a:ext>
            </a:extLst>
          </p:cNvPr>
          <p:cNvSpPr txBox="1"/>
          <p:nvPr/>
        </p:nvSpPr>
        <p:spPr>
          <a:xfrm>
            <a:off x="0" y="1570498"/>
            <a:ext cx="9144000" cy="3139321"/>
          </a:xfrm>
          <a:prstGeom prst="rect">
            <a:avLst/>
          </a:prstGeom>
          <a:noFill/>
        </p:spPr>
        <p:txBody>
          <a:bodyPr wrap="square" rtlCol="0">
            <a:spAutoFit/>
          </a:bodyPr>
          <a:lstStyle/>
          <a:p>
            <a:pPr marL="285750" indent="-285750" algn="just">
              <a:buFont typeface="Wingdings" panose="05000000000000000000" pitchFamily="2" charset="2"/>
              <a:buChar char="q"/>
            </a:pPr>
            <a:r>
              <a:rPr lang="el-GR" dirty="0">
                <a:solidFill>
                  <a:srgbClr val="002060"/>
                </a:solidFill>
              </a:rPr>
              <a:t>Εθνική Έκθεση Παρακολούθησης (2019)</a:t>
            </a:r>
            <a:r>
              <a:rPr lang="en-US" dirty="0">
                <a:solidFill>
                  <a:srgbClr val="002060"/>
                </a:solidFill>
              </a:rPr>
              <a:t>: </a:t>
            </a:r>
            <a:r>
              <a:rPr lang="el-GR" dirty="0">
                <a:solidFill>
                  <a:srgbClr val="002060"/>
                </a:solidFill>
              </a:rPr>
              <a:t>Κακή κατάσταση νερού</a:t>
            </a:r>
          </a:p>
          <a:p>
            <a:pPr algn="just"/>
            <a:endParaRPr lang="en-US" dirty="0">
              <a:solidFill>
                <a:srgbClr val="002060"/>
              </a:solidFill>
            </a:endParaRPr>
          </a:p>
          <a:p>
            <a:pPr marL="285750" indent="-285750" algn="just">
              <a:buFont typeface="Wingdings" panose="05000000000000000000" pitchFamily="2" charset="2"/>
              <a:buChar char="q"/>
            </a:pPr>
            <a:r>
              <a:rPr lang="el-GR" dirty="0">
                <a:solidFill>
                  <a:srgbClr val="002060"/>
                </a:solidFill>
              </a:rPr>
              <a:t>Εργαστηριακές Αναλύσεις στο πλαίσιο του Έργου </a:t>
            </a:r>
            <a:r>
              <a:rPr lang="en-US" dirty="0">
                <a:solidFill>
                  <a:srgbClr val="002060"/>
                </a:solidFill>
              </a:rPr>
              <a:t>Brine-Mining: </a:t>
            </a:r>
            <a:r>
              <a:rPr lang="el-GR" dirty="0">
                <a:solidFill>
                  <a:srgbClr val="002060"/>
                </a:solidFill>
              </a:rPr>
              <a:t>Υψηλό περιεχόμενο σε χλωρίδια, ιόντα νατρίου και </a:t>
            </a:r>
            <a:r>
              <a:rPr lang="el-GR" dirty="0" err="1">
                <a:solidFill>
                  <a:srgbClr val="002060"/>
                </a:solidFill>
              </a:rPr>
              <a:t>θειϊκά</a:t>
            </a:r>
            <a:r>
              <a:rPr lang="el-GR" dirty="0">
                <a:solidFill>
                  <a:srgbClr val="002060"/>
                </a:solidFill>
              </a:rPr>
              <a:t> ιόντα</a:t>
            </a:r>
          </a:p>
          <a:p>
            <a:pPr algn="just"/>
            <a:endParaRPr lang="en-US" dirty="0">
              <a:solidFill>
                <a:srgbClr val="002060"/>
              </a:solidFill>
            </a:endParaRPr>
          </a:p>
          <a:p>
            <a:pPr marL="285750" indent="-285750" algn="just">
              <a:buFont typeface="Wingdings" panose="05000000000000000000" pitchFamily="2" charset="2"/>
              <a:buChar char="q"/>
            </a:pPr>
            <a:r>
              <a:rPr lang="el-GR" dirty="0">
                <a:solidFill>
                  <a:srgbClr val="002060"/>
                </a:solidFill>
              </a:rPr>
              <a:t>Η αγωγιμότητα του υδατορεύματος </a:t>
            </a:r>
            <a:r>
              <a:rPr lang="el-GR"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Goławiecki</a:t>
            </a:r>
            <a:r>
              <a:rPr lang="el-GR"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πλησιάζει το επίπεδο του θαλασσινού νερού</a:t>
            </a:r>
            <a:endParaRPr lang="el-GR" dirty="0">
              <a:solidFill>
                <a:srgbClr val="002060"/>
              </a:solidFill>
            </a:endParaRPr>
          </a:p>
          <a:p>
            <a:pPr algn="just"/>
            <a:endParaRPr lang="en-US" dirty="0">
              <a:solidFill>
                <a:srgbClr val="002060"/>
              </a:solidFill>
            </a:endParaRPr>
          </a:p>
          <a:p>
            <a:pPr marL="285750" indent="-285750" algn="just">
              <a:buFont typeface="Wingdings" panose="05000000000000000000" pitchFamily="2" charset="2"/>
              <a:buChar char="q"/>
            </a:pPr>
            <a:r>
              <a:rPr lang="el-GR" dirty="0">
                <a:solidFill>
                  <a:srgbClr val="002060"/>
                </a:solidFill>
              </a:rPr>
              <a:t>Υψηλή σκληρότητα νερού στην πηγή του υδατορεύματος </a:t>
            </a:r>
            <a:r>
              <a:rPr lang="el-GR"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Goławiecki</a:t>
            </a:r>
            <a:endParaRPr lang="el-GR" dirty="0">
              <a:solidFill>
                <a:srgbClr val="002060"/>
              </a:solidFill>
            </a:endParaRPr>
          </a:p>
          <a:p>
            <a:pPr algn="just"/>
            <a:endParaRPr lang="en-US" dirty="0">
              <a:solidFill>
                <a:srgbClr val="002060"/>
              </a:solidFill>
            </a:endParaRPr>
          </a:p>
          <a:p>
            <a:pPr marL="285750" indent="-285750" algn="just">
              <a:buFont typeface="Wingdings" panose="05000000000000000000" pitchFamily="2" charset="2"/>
              <a:buChar char="q"/>
            </a:pPr>
            <a:r>
              <a:rPr lang="el-GR" dirty="0">
                <a:solidFill>
                  <a:srgbClr val="002060"/>
                </a:solidFill>
              </a:rPr>
              <a:t>Υψηλά επίπεδα των </a:t>
            </a:r>
            <a:r>
              <a:rPr lang="en-US" dirty="0">
                <a:solidFill>
                  <a:srgbClr val="002060"/>
                </a:solidFill>
              </a:rPr>
              <a:t>K</a:t>
            </a:r>
            <a:r>
              <a:rPr lang="en-US" baseline="30000" dirty="0">
                <a:solidFill>
                  <a:srgbClr val="002060"/>
                </a:solidFill>
              </a:rPr>
              <a:t>+</a:t>
            </a:r>
            <a:r>
              <a:rPr lang="en-US" dirty="0">
                <a:solidFill>
                  <a:srgbClr val="002060"/>
                </a:solidFill>
              </a:rPr>
              <a:t>, Br</a:t>
            </a:r>
            <a:r>
              <a:rPr lang="en-US" baseline="30000" dirty="0">
                <a:solidFill>
                  <a:srgbClr val="002060"/>
                </a:solidFill>
              </a:rPr>
              <a:t>-</a:t>
            </a:r>
            <a:r>
              <a:rPr lang="en-US" dirty="0">
                <a:solidFill>
                  <a:srgbClr val="002060"/>
                </a:solidFill>
              </a:rPr>
              <a:t>, Sr, Mn</a:t>
            </a:r>
            <a:r>
              <a:rPr lang="en-US" baseline="30000" dirty="0">
                <a:solidFill>
                  <a:srgbClr val="002060"/>
                </a:solidFill>
              </a:rPr>
              <a:t>+2</a:t>
            </a:r>
            <a:r>
              <a:rPr lang="en-US" dirty="0">
                <a:solidFill>
                  <a:srgbClr val="002060"/>
                </a:solidFill>
              </a:rPr>
              <a:t>, B, HCO</a:t>
            </a:r>
            <a:r>
              <a:rPr lang="en-US" baseline="-25000" dirty="0">
                <a:solidFill>
                  <a:srgbClr val="002060"/>
                </a:solidFill>
              </a:rPr>
              <a:t>3</a:t>
            </a:r>
            <a:r>
              <a:rPr lang="en-US" baseline="30000" dirty="0">
                <a:solidFill>
                  <a:srgbClr val="002060"/>
                </a:solidFill>
              </a:rPr>
              <a:t>-</a:t>
            </a:r>
            <a:r>
              <a:rPr lang="el-GR" dirty="0">
                <a:solidFill>
                  <a:srgbClr val="002060"/>
                </a:solidFill>
              </a:rPr>
              <a:t>, τα οποία συσχετίζονται με διεργασίες εξόρυξης άνθρακα</a:t>
            </a:r>
            <a:endParaRPr lang="en-US" baseline="30000" dirty="0">
              <a:solidFill>
                <a:srgbClr val="002060"/>
              </a:solidFill>
            </a:endParaRPr>
          </a:p>
        </p:txBody>
      </p:sp>
      <p:sp>
        <p:nvSpPr>
          <p:cNvPr id="5" name="Ορθογώνιο: Στρογγύλεμα γωνιών 4">
            <a:extLst>
              <a:ext uri="{FF2B5EF4-FFF2-40B4-BE49-F238E27FC236}">
                <a16:creationId xmlns:a16="http://schemas.microsoft.com/office/drawing/2014/main" id="{D978332B-8779-474B-A15F-8ECC8416096D}"/>
              </a:ext>
            </a:extLst>
          </p:cNvPr>
          <p:cNvSpPr/>
          <p:nvPr/>
        </p:nvSpPr>
        <p:spPr>
          <a:xfrm>
            <a:off x="1013637" y="601018"/>
            <a:ext cx="6911163" cy="813732"/>
          </a:xfrm>
          <a:prstGeom prst="roundRect">
            <a:avLst/>
          </a:prstGeom>
          <a:solidFill>
            <a:schemeClr val="accent5">
              <a:lumMod val="60000"/>
              <a:lumOff val="40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Αποτελέσματα της απόρριψης άλμεων ανθρακωρυχείου στο </a:t>
            </a:r>
            <a:r>
              <a:rPr lang="el-GR" sz="2000" dirty="0" err="1"/>
              <a:t>Υδατόρευμα</a:t>
            </a:r>
            <a:r>
              <a:rPr lang="el-GR" sz="2000" dirty="0"/>
              <a:t> και στον Ποταμό </a:t>
            </a:r>
            <a:r>
              <a:rPr lang="el-GR" sz="2000" dirty="0" err="1"/>
              <a:t>Βίστουλα</a:t>
            </a:r>
            <a:endParaRPr lang="el-GR" sz="2000" dirty="0"/>
          </a:p>
        </p:txBody>
      </p:sp>
    </p:spTree>
    <p:extLst>
      <p:ext uri="{BB962C8B-B14F-4D97-AF65-F5344CB8AC3E}">
        <p14:creationId xmlns:p14="http://schemas.microsoft.com/office/powerpoint/2010/main" val="2435735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0876-F717-2EBB-70E4-E9E8389E2859}"/>
              </a:ext>
            </a:extLst>
          </p:cNvPr>
          <p:cNvSpPr>
            <a:spLocks noGrp="1"/>
          </p:cNvSpPr>
          <p:nvPr>
            <p:ph type="title"/>
          </p:nvPr>
        </p:nvSpPr>
        <p:spPr>
          <a:xfrm>
            <a:off x="2947616" y="2218219"/>
            <a:ext cx="6461299" cy="1430237"/>
          </a:xfrm>
        </p:spPr>
        <p:txBody>
          <a:bodyPr>
            <a:normAutofit/>
          </a:bodyPr>
          <a:lstStyle/>
          <a:p>
            <a:r>
              <a:rPr lang="el-GR" dirty="0"/>
              <a:t>Πιλοτικό Σύστημα </a:t>
            </a:r>
            <a:r>
              <a:rPr lang="en-US" dirty="0"/>
              <a:t>Life Brine-Mining</a:t>
            </a:r>
          </a:p>
        </p:txBody>
      </p:sp>
    </p:spTree>
    <p:extLst>
      <p:ext uri="{BB962C8B-B14F-4D97-AF65-F5344CB8AC3E}">
        <p14:creationId xmlns:p14="http://schemas.microsoft.com/office/powerpoint/2010/main" val="3498147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A639085A-962A-4FA1-9380-826245124AAB}"/>
              </a:ext>
            </a:extLst>
          </p:cNvPr>
          <p:cNvSpPr>
            <a:spLocks noGrp="1"/>
          </p:cNvSpPr>
          <p:nvPr>
            <p:ph type="title"/>
          </p:nvPr>
        </p:nvSpPr>
        <p:spPr>
          <a:xfrm>
            <a:off x="2642532" y="0"/>
            <a:ext cx="6404195" cy="445923"/>
          </a:xfrm>
        </p:spPr>
        <p:txBody>
          <a:bodyPr>
            <a:noAutofit/>
          </a:bodyPr>
          <a:lstStyle/>
          <a:p>
            <a:pPr algn="r"/>
            <a:r>
              <a:rPr lang="el-GR" sz="2400" dirty="0">
                <a:solidFill>
                  <a:schemeClr val="bg1"/>
                </a:solidFill>
              </a:rPr>
              <a:t>          </a:t>
            </a:r>
            <a:r>
              <a:rPr lang="en-US" sz="2400" dirty="0">
                <a:solidFill>
                  <a:schemeClr val="bg1"/>
                </a:solidFill>
              </a:rPr>
              <a:t>   </a:t>
            </a:r>
            <a:r>
              <a:rPr lang="el-GR" sz="2400" dirty="0">
                <a:solidFill>
                  <a:schemeClr val="bg1"/>
                </a:solidFill>
              </a:rPr>
              <a:t>Διάγραμμα Ροής </a:t>
            </a:r>
          </a:p>
        </p:txBody>
      </p:sp>
      <p:sp>
        <p:nvSpPr>
          <p:cNvPr id="5" name="TextBox 4">
            <a:extLst>
              <a:ext uri="{FF2B5EF4-FFF2-40B4-BE49-F238E27FC236}">
                <a16:creationId xmlns:a16="http://schemas.microsoft.com/office/drawing/2014/main" id="{7DC4812D-D434-482F-933C-745C2B6F1BD6}"/>
              </a:ext>
            </a:extLst>
          </p:cNvPr>
          <p:cNvSpPr txBox="1"/>
          <p:nvPr/>
        </p:nvSpPr>
        <p:spPr>
          <a:xfrm>
            <a:off x="2099744" y="4201092"/>
            <a:ext cx="5449297" cy="369332"/>
          </a:xfrm>
          <a:prstGeom prst="rect">
            <a:avLst/>
          </a:prstGeom>
          <a:noFill/>
        </p:spPr>
        <p:txBody>
          <a:bodyPr wrap="square" rtlCol="0">
            <a:spAutoFit/>
          </a:bodyPr>
          <a:lstStyle/>
          <a:p>
            <a:pPr algn="ctr"/>
            <a:r>
              <a:rPr lang="el-GR" b="1" dirty="0">
                <a:solidFill>
                  <a:srgbClr val="345333"/>
                </a:solidFill>
              </a:rPr>
              <a:t>Διάγραμμα ροής του πιλοτικού συστήματος του Έργου</a:t>
            </a:r>
          </a:p>
        </p:txBody>
      </p:sp>
      <p:pic>
        <p:nvPicPr>
          <p:cNvPr id="6" name="Picture 3">
            <a:extLst>
              <a:ext uri="{FF2B5EF4-FFF2-40B4-BE49-F238E27FC236}">
                <a16:creationId xmlns:a16="http://schemas.microsoft.com/office/drawing/2014/main" id="{8CB11013-80FE-4B2E-B73E-DE4483000FA0}"/>
              </a:ext>
            </a:extLst>
          </p:cNvPr>
          <p:cNvPicPr>
            <a:picLocks noChangeAspect="1"/>
          </p:cNvPicPr>
          <p:nvPr/>
        </p:nvPicPr>
        <p:blipFill rotWithShape="1">
          <a:blip r:embed="rId2"/>
          <a:srcRect l="891" t="7471" r="1409" b="3514"/>
          <a:stretch/>
        </p:blipFill>
        <p:spPr>
          <a:xfrm>
            <a:off x="123618" y="905077"/>
            <a:ext cx="8896764" cy="2994269"/>
          </a:xfrm>
          <a:prstGeom prst="rect">
            <a:avLst/>
          </a:prstGeom>
        </p:spPr>
      </p:pic>
    </p:spTree>
    <p:extLst>
      <p:ext uri="{BB962C8B-B14F-4D97-AF65-F5344CB8AC3E}">
        <p14:creationId xmlns:p14="http://schemas.microsoft.com/office/powerpoint/2010/main" val="4088204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A2C710C6-B3BD-401A-8308-1F9280013B4A}"/>
              </a:ext>
            </a:extLst>
          </p:cNvPr>
          <p:cNvSpPr>
            <a:spLocks noGrp="1"/>
          </p:cNvSpPr>
          <p:nvPr>
            <p:ph type="title"/>
          </p:nvPr>
        </p:nvSpPr>
        <p:spPr>
          <a:xfrm>
            <a:off x="4026716" y="0"/>
            <a:ext cx="5020011" cy="445923"/>
          </a:xfrm>
        </p:spPr>
        <p:txBody>
          <a:bodyPr>
            <a:noAutofit/>
          </a:bodyPr>
          <a:lstStyle/>
          <a:p>
            <a:pPr algn="r"/>
            <a:r>
              <a:rPr lang="el-GR" sz="2400" dirty="0">
                <a:solidFill>
                  <a:schemeClr val="bg1"/>
                </a:solidFill>
              </a:rPr>
              <a:t>Εφαρμοζόμενες τεχνολογίες</a:t>
            </a:r>
          </a:p>
        </p:txBody>
      </p:sp>
      <p:sp>
        <p:nvSpPr>
          <p:cNvPr id="4" name="TextBox 3">
            <a:extLst>
              <a:ext uri="{FF2B5EF4-FFF2-40B4-BE49-F238E27FC236}">
                <a16:creationId xmlns:a16="http://schemas.microsoft.com/office/drawing/2014/main" id="{CE88BC99-37D5-4A1F-A030-4CD57C2BC73E}"/>
              </a:ext>
            </a:extLst>
          </p:cNvPr>
          <p:cNvSpPr txBox="1"/>
          <p:nvPr/>
        </p:nvSpPr>
        <p:spPr>
          <a:xfrm>
            <a:off x="64366" y="723642"/>
            <a:ext cx="9015268"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err="1">
                <a:solidFill>
                  <a:srgbClr val="1EC8D0"/>
                </a:solidFill>
              </a:rPr>
              <a:t>Υπερδιήθηση</a:t>
            </a:r>
            <a:r>
              <a:rPr lang="el-GR" sz="2400" b="1" dirty="0">
                <a:solidFill>
                  <a:srgbClr val="1EC8D0"/>
                </a:solidFill>
              </a:rPr>
              <a:t> (</a:t>
            </a:r>
            <a:r>
              <a:rPr lang="en-US" sz="2400" b="1" dirty="0">
                <a:solidFill>
                  <a:srgbClr val="1EC8D0"/>
                </a:solidFill>
              </a:rPr>
              <a:t>ultrafiltration):</a:t>
            </a:r>
            <a:r>
              <a:rPr lang="el-GR" sz="2400" dirty="0">
                <a:solidFill>
                  <a:srgbClr val="002060"/>
                </a:solidFill>
              </a:rPr>
              <a:t> Απομάκρυνση των αιωρούμενων στερεών από την άλμη</a:t>
            </a:r>
          </a:p>
        </p:txBody>
      </p:sp>
      <p:sp>
        <p:nvSpPr>
          <p:cNvPr id="5" name="TextBox 4">
            <a:extLst>
              <a:ext uri="{FF2B5EF4-FFF2-40B4-BE49-F238E27FC236}">
                <a16:creationId xmlns:a16="http://schemas.microsoft.com/office/drawing/2014/main" id="{241D7817-EEB6-481C-97B1-6513538A475E}"/>
              </a:ext>
            </a:extLst>
          </p:cNvPr>
          <p:cNvSpPr txBox="1"/>
          <p:nvPr/>
        </p:nvSpPr>
        <p:spPr>
          <a:xfrm>
            <a:off x="31459" y="1671473"/>
            <a:ext cx="8936372"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a:solidFill>
                  <a:srgbClr val="1EC8D0"/>
                </a:solidFill>
              </a:rPr>
              <a:t>Καθίζηση</a:t>
            </a:r>
            <a:r>
              <a:rPr lang="en-US" sz="2400" b="1" dirty="0">
                <a:solidFill>
                  <a:srgbClr val="1EC8D0"/>
                </a:solidFill>
              </a:rPr>
              <a:t> (precipitation): </a:t>
            </a:r>
            <a:r>
              <a:rPr lang="el-GR" sz="2400" dirty="0">
                <a:solidFill>
                  <a:srgbClr val="002060"/>
                </a:solidFill>
              </a:rPr>
              <a:t>Καθίζηση αλάτων (</a:t>
            </a:r>
            <a:r>
              <a:rPr lang="en-US" sz="2400" dirty="0">
                <a:solidFill>
                  <a:srgbClr val="002060"/>
                </a:solidFill>
              </a:rPr>
              <a:t>Mg</a:t>
            </a:r>
            <a:r>
              <a:rPr lang="el-GR" sz="2400" baseline="30000" dirty="0">
                <a:solidFill>
                  <a:srgbClr val="002060"/>
                </a:solidFill>
              </a:rPr>
              <a:t>+2</a:t>
            </a:r>
            <a:r>
              <a:rPr lang="en-US" sz="2400" dirty="0">
                <a:solidFill>
                  <a:srgbClr val="002060"/>
                </a:solidFill>
              </a:rPr>
              <a:t>, Ca</a:t>
            </a:r>
            <a:r>
              <a:rPr lang="el-GR" sz="2400" baseline="30000" dirty="0">
                <a:solidFill>
                  <a:srgbClr val="002060"/>
                </a:solidFill>
              </a:rPr>
              <a:t>+2</a:t>
            </a:r>
            <a:r>
              <a:rPr lang="en-US" sz="2400" dirty="0">
                <a:solidFill>
                  <a:srgbClr val="002060"/>
                </a:solidFill>
              </a:rPr>
              <a:t>) </a:t>
            </a:r>
            <a:r>
              <a:rPr lang="el-GR" sz="2400" dirty="0">
                <a:solidFill>
                  <a:srgbClr val="002060"/>
                </a:solidFill>
              </a:rPr>
              <a:t>με τη χρήση χημικών διαλυμάτων</a:t>
            </a:r>
          </a:p>
        </p:txBody>
      </p:sp>
      <p:sp>
        <p:nvSpPr>
          <p:cNvPr id="6" name="TextBox 5">
            <a:extLst>
              <a:ext uri="{FF2B5EF4-FFF2-40B4-BE49-F238E27FC236}">
                <a16:creationId xmlns:a16="http://schemas.microsoft.com/office/drawing/2014/main" id="{E5B130F6-F08D-4700-9616-515C0B6C0211}"/>
              </a:ext>
            </a:extLst>
          </p:cNvPr>
          <p:cNvSpPr txBox="1"/>
          <p:nvPr/>
        </p:nvSpPr>
        <p:spPr>
          <a:xfrm>
            <a:off x="31459" y="2617916"/>
            <a:ext cx="9015268"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err="1">
                <a:solidFill>
                  <a:srgbClr val="1EC8D0"/>
                </a:solidFill>
              </a:rPr>
              <a:t>Νανοδιήθηση</a:t>
            </a:r>
            <a:r>
              <a:rPr lang="en-US" sz="2400" b="1" dirty="0">
                <a:solidFill>
                  <a:srgbClr val="1EC8D0"/>
                </a:solidFill>
              </a:rPr>
              <a:t> (nanofiltration): </a:t>
            </a:r>
            <a:r>
              <a:rPr lang="el-GR" sz="2400" dirty="0">
                <a:solidFill>
                  <a:srgbClr val="002060"/>
                </a:solidFill>
              </a:rPr>
              <a:t>Διαχωρισμός μονοσθενών ιόντων</a:t>
            </a:r>
            <a:r>
              <a:rPr lang="en-US" sz="2400" dirty="0">
                <a:solidFill>
                  <a:srgbClr val="002060"/>
                </a:solidFill>
              </a:rPr>
              <a:t> (Cl</a:t>
            </a:r>
            <a:r>
              <a:rPr lang="en-US" sz="2400" baseline="30000" dirty="0">
                <a:solidFill>
                  <a:srgbClr val="002060"/>
                </a:solidFill>
              </a:rPr>
              <a:t>-</a:t>
            </a:r>
            <a:r>
              <a:rPr lang="en-US" sz="2400" dirty="0">
                <a:solidFill>
                  <a:srgbClr val="002060"/>
                </a:solidFill>
              </a:rPr>
              <a:t>, Na</a:t>
            </a:r>
            <a:r>
              <a:rPr lang="en-US" sz="2400" baseline="30000" dirty="0">
                <a:solidFill>
                  <a:srgbClr val="002060"/>
                </a:solidFill>
              </a:rPr>
              <a:t>+</a:t>
            </a:r>
            <a:r>
              <a:rPr lang="en-US" sz="2400" dirty="0">
                <a:solidFill>
                  <a:srgbClr val="002060"/>
                </a:solidFill>
              </a:rPr>
              <a:t>, K</a:t>
            </a:r>
            <a:r>
              <a:rPr lang="en-US" sz="2400" baseline="30000" dirty="0">
                <a:solidFill>
                  <a:srgbClr val="002060"/>
                </a:solidFill>
              </a:rPr>
              <a:t>+</a:t>
            </a:r>
            <a:r>
              <a:rPr lang="en-US" sz="2400" dirty="0">
                <a:solidFill>
                  <a:srgbClr val="002060"/>
                </a:solidFill>
              </a:rPr>
              <a:t>)</a:t>
            </a:r>
            <a:r>
              <a:rPr lang="el-GR" sz="2400" dirty="0">
                <a:solidFill>
                  <a:srgbClr val="002060"/>
                </a:solidFill>
              </a:rPr>
              <a:t> από δισθενή ιόντα</a:t>
            </a:r>
            <a:r>
              <a:rPr lang="en-US" sz="2400" dirty="0">
                <a:solidFill>
                  <a:srgbClr val="002060"/>
                </a:solidFill>
              </a:rPr>
              <a:t> (SO</a:t>
            </a:r>
            <a:r>
              <a:rPr lang="en-US" sz="2400" baseline="-25000" dirty="0">
                <a:solidFill>
                  <a:srgbClr val="002060"/>
                </a:solidFill>
              </a:rPr>
              <a:t>4</a:t>
            </a:r>
            <a:r>
              <a:rPr lang="en-US" sz="2400" baseline="30000" dirty="0">
                <a:solidFill>
                  <a:srgbClr val="002060"/>
                </a:solidFill>
              </a:rPr>
              <a:t>-2</a:t>
            </a:r>
            <a:r>
              <a:rPr lang="en-US" sz="2400" dirty="0">
                <a:solidFill>
                  <a:srgbClr val="002060"/>
                </a:solidFill>
              </a:rPr>
              <a:t>)</a:t>
            </a:r>
            <a:r>
              <a:rPr lang="el-GR" sz="2400" dirty="0">
                <a:solidFill>
                  <a:srgbClr val="002060"/>
                </a:solidFill>
              </a:rPr>
              <a:t> </a:t>
            </a:r>
          </a:p>
        </p:txBody>
      </p:sp>
      <p:sp>
        <p:nvSpPr>
          <p:cNvPr id="7" name="TextBox 6">
            <a:extLst>
              <a:ext uri="{FF2B5EF4-FFF2-40B4-BE49-F238E27FC236}">
                <a16:creationId xmlns:a16="http://schemas.microsoft.com/office/drawing/2014/main" id="{2EA6BB8C-E1BE-4F6D-8554-0A5D8611B723}"/>
              </a:ext>
            </a:extLst>
          </p:cNvPr>
          <p:cNvSpPr txBox="1"/>
          <p:nvPr/>
        </p:nvSpPr>
        <p:spPr>
          <a:xfrm>
            <a:off x="0" y="3616796"/>
            <a:ext cx="9211112"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err="1">
                <a:solidFill>
                  <a:srgbClr val="1EC8D0"/>
                </a:solidFill>
              </a:rPr>
              <a:t>Ηλεκτροδιάλυση</a:t>
            </a:r>
            <a:r>
              <a:rPr lang="en-US" sz="2400" b="1" dirty="0">
                <a:solidFill>
                  <a:srgbClr val="1EC8D0"/>
                </a:solidFill>
              </a:rPr>
              <a:t> (electrodialysis): </a:t>
            </a:r>
            <a:r>
              <a:rPr lang="el-GR" sz="2400" dirty="0">
                <a:solidFill>
                  <a:srgbClr val="002060"/>
                </a:solidFill>
              </a:rPr>
              <a:t>Συμπύκνωση χλωριούχου νατρίου</a:t>
            </a:r>
            <a:r>
              <a:rPr lang="en-US" sz="2400" dirty="0">
                <a:solidFill>
                  <a:srgbClr val="002060"/>
                </a:solidFill>
              </a:rPr>
              <a:t> (NaCl) </a:t>
            </a:r>
            <a:r>
              <a:rPr lang="el-GR" sz="2400" dirty="0">
                <a:solidFill>
                  <a:srgbClr val="002060"/>
                </a:solidFill>
              </a:rPr>
              <a:t> στο υγρό της </a:t>
            </a:r>
            <a:r>
              <a:rPr lang="el-GR" sz="2400" dirty="0" err="1">
                <a:solidFill>
                  <a:srgbClr val="002060"/>
                </a:solidFill>
              </a:rPr>
              <a:t>νανοδιήθησης</a:t>
            </a:r>
            <a:r>
              <a:rPr lang="el-GR" sz="2400" dirty="0">
                <a:solidFill>
                  <a:srgbClr val="002060"/>
                </a:solidFill>
              </a:rPr>
              <a:t> από 9% σε 15%</a:t>
            </a:r>
          </a:p>
        </p:txBody>
      </p:sp>
    </p:spTree>
    <p:extLst>
      <p:ext uri="{BB962C8B-B14F-4D97-AF65-F5344CB8AC3E}">
        <p14:creationId xmlns:p14="http://schemas.microsoft.com/office/powerpoint/2010/main" val="146121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C506E970-D42A-496F-86EC-2FF4FCB20F17}"/>
              </a:ext>
            </a:extLst>
          </p:cNvPr>
          <p:cNvSpPr>
            <a:spLocks noGrp="1"/>
          </p:cNvSpPr>
          <p:nvPr>
            <p:ph type="title"/>
          </p:nvPr>
        </p:nvSpPr>
        <p:spPr>
          <a:xfrm>
            <a:off x="3959604" y="0"/>
            <a:ext cx="5087123" cy="445923"/>
          </a:xfrm>
        </p:spPr>
        <p:txBody>
          <a:bodyPr>
            <a:noAutofit/>
          </a:bodyPr>
          <a:lstStyle/>
          <a:p>
            <a:pPr algn="r"/>
            <a:r>
              <a:rPr lang="el-GR" sz="2400" dirty="0">
                <a:solidFill>
                  <a:schemeClr val="bg1"/>
                </a:solidFill>
              </a:rPr>
              <a:t>Εφαρμοζόμενες τεχνολογίες</a:t>
            </a:r>
          </a:p>
        </p:txBody>
      </p:sp>
      <p:sp>
        <p:nvSpPr>
          <p:cNvPr id="4" name="TextBox 3">
            <a:extLst>
              <a:ext uri="{FF2B5EF4-FFF2-40B4-BE49-F238E27FC236}">
                <a16:creationId xmlns:a16="http://schemas.microsoft.com/office/drawing/2014/main" id="{8D9F1E3D-B462-4024-AE76-885C9872762D}"/>
              </a:ext>
            </a:extLst>
          </p:cNvPr>
          <p:cNvSpPr txBox="1"/>
          <p:nvPr/>
        </p:nvSpPr>
        <p:spPr>
          <a:xfrm>
            <a:off x="-1" y="882035"/>
            <a:ext cx="8985767" cy="1200329"/>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a:solidFill>
                  <a:srgbClr val="1EC8D0"/>
                </a:solidFill>
              </a:rPr>
              <a:t>Αντίστροφη ώσμωση (</a:t>
            </a:r>
            <a:r>
              <a:rPr lang="en-US" sz="2400" b="1" dirty="0">
                <a:solidFill>
                  <a:srgbClr val="1EC8D0"/>
                </a:solidFill>
              </a:rPr>
              <a:t>Reverse Osmosis</a:t>
            </a:r>
            <a:r>
              <a:rPr lang="el-GR" sz="2400" b="1" dirty="0">
                <a:solidFill>
                  <a:srgbClr val="1EC8D0"/>
                </a:solidFill>
              </a:rPr>
              <a:t>)</a:t>
            </a:r>
            <a:r>
              <a:rPr lang="en-US" sz="2400" b="1" dirty="0">
                <a:solidFill>
                  <a:srgbClr val="00B0F0"/>
                </a:solidFill>
              </a:rPr>
              <a:t>:</a:t>
            </a:r>
            <a:r>
              <a:rPr lang="en-US" sz="2400" b="1" dirty="0">
                <a:solidFill>
                  <a:srgbClr val="17375E"/>
                </a:solidFill>
              </a:rPr>
              <a:t> </a:t>
            </a:r>
            <a:r>
              <a:rPr lang="el-GR" sz="2400" dirty="0">
                <a:solidFill>
                  <a:srgbClr val="17375E"/>
                </a:solidFill>
              </a:rPr>
              <a:t>Από την αντίστροφη ώσμωση, θα ανακτηθεί καθαρό νερό, ενώ το συμπύκνωμα θα αναμιχθεί με την είσοδο της </a:t>
            </a:r>
            <a:r>
              <a:rPr lang="el-GR" sz="2400" dirty="0" err="1">
                <a:solidFill>
                  <a:srgbClr val="17375E"/>
                </a:solidFill>
              </a:rPr>
              <a:t>ηλεκτροδιάλυσης</a:t>
            </a:r>
            <a:endParaRPr lang="el-GR" sz="2400" dirty="0">
              <a:solidFill>
                <a:srgbClr val="17375E"/>
              </a:solidFill>
            </a:endParaRPr>
          </a:p>
        </p:txBody>
      </p:sp>
      <p:sp>
        <p:nvSpPr>
          <p:cNvPr id="5" name="TextBox 4">
            <a:extLst>
              <a:ext uri="{FF2B5EF4-FFF2-40B4-BE49-F238E27FC236}">
                <a16:creationId xmlns:a16="http://schemas.microsoft.com/office/drawing/2014/main" id="{B35DBCC6-8526-40FC-B9E3-29E734B0EE1D}"/>
              </a:ext>
            </a:extLst>
          </p:cNvPr>
          <p:cNvSpPr txBox="1"/>
          <p:nvPr/>
        </p:nvSpPr>
        <p:spPr>
          <a:xfrm>
            <a:off x="-2" y="2382311"/>
            <a:ext cx="8985767"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a:solidFill>
                  <a:srgbClr val="1EC8D0"/>
                </a:solidFill>
              </a:rPr>
              <a:t>Εξάτμιση (</a:t>
            </a:r>
            <a:r>
              <a:rPr lang="en-US" sz="2400" b="1" dirty="0">
                <a:solidFill>
                  <a:srgbClr val="1EC8D0"/>
                </a:solidFill>
              </a:rPr>
              <a:t>Evaporation</a:t>
            </a:r>
            <a:r>
              <a:rPr lang="el-GR" sz="2400" b="1" dirty="0">
                <a:solidFill>
                  <a:srgbClr val="1EC8D0"/>
                </a:solidFill>
              </a:rPr>
              <a:t>)</a:t>
            </a:r>
            <a:r>
              <a:rPr lang="en-US" sz="2400" b="1" dirty="0">
                <a:solidFill>
                  <a:srgbClr val="1EC8D0"/>
                </a:solidFill>
              </a:rPr>
              <a:t>:</a:t>
            </a:r>
            <a:r>
              <a:rPr lang="en-US" sz="2400" dirty="0">
                <a:solidFill>
                  <a:srgbClr val="17375E"/>
                </a:solidFill>
              </a:rPr>
              <a:t> </a:t>
            </a:r>
            <a:r>
              <a:rPr lang="el-GR" sz="2400" dirty="0">
                <a:solidFill>
                  <a:srgbClr val="17375E"/>
                </a:solidFill>
              </a:rPr>
              <a:t>Ο </a:t>
            </a:r>
            <a:r>
              <a:rPr lang="el-GR" sz="2400" dirty="0" err="1">
                <a:solidFill>
                  <a:srgbClr val="17375E"/>
                </a:solidFill>
              </a:rPr>
              <a:t>εξατμιστήρας</a:t>
            </a:r>
            <a:r>
              <a:rPr lang="el-GR" sz="2400" dirty="0">
                <a:solidFill>
                  <a:srgbClr val="17375E"/>
                </a:solidFill>
              </a:rPr>
              <a:t> θα συμπυκνώσει το διάλυμα χλωριούχου νατρίου (</a:t>
            </a:r>
            <a:r>
              <a:rPr lang="en-US" sz="2400" dirty="0">
                <a:solidFill>
                  <a:srgbClr val="17375E"/>
                </a:solidFill>
              </a:rPr>
              <a:t>NaCl) </a:t>
            </a:r>
            <a:r>
              <a:rPr lang="el-GR" sz="2400" dirty="0">
                <a:solidFill>
                  <a:srgbClr val="17375E"/>
                </a:solidFill>
              </a:rPr>
              <a:t>από το 15% στο 20%</a:t>
            </a:r>
          </a:p>
        </p:txBody>
      </p:sp>
      <p:sp>
        <p:nvSpPr>
          <p:cNvPr id="6" name="TextBox 5">
            <a:extLst>
              <a:ext uri="{FF2B5EF4-FFF2-40B4-BE49-F238E27FC236}">
                <a16:creationId xmlns:a16="http://schemas.microsoft.com/office/drawing/2014/main" id="{3E99BEEC-21F1-4FF0-B080-A0E057460DA5}"/>
              </a:ext>
            </a:extLst>
          </p:cNvPr>
          <p:cNvSpPr txBox="1"/>
          <p:nvPr/>
        </p:nvSpPr>
        <p:spPr>
          <a:xfrm>
            <a:off x="-49621" y="3626226"/>
            <a:ext cx="8917499" cy="830997"/>
          </a:xfrm>
          <a:prstGeom prst="rect">
            <a:avLst/>
          </a:prstGeom>
          <a:noFill/>
        </p:spPr>
        <p:txBody>
          <a:bodyPr wrap="square" rtlCol="0">
            <a:spAutoFit/>
          </a:bodyPr>
          <a:lstStyle/>
          <a:p>
            <a:pPr marL="285750" indent="-285750" algn="just">
              <a:buFont typeface="Wingdings" panose="05000000000000000000" pitchFamily="2" charset="2"/>
              <a:buChar char="q"/>
            </a:pPr>
            <a:r>
              <a:rPr lang="el-GR" sz="2400" b="1" dirty="0">
                <a:solidFill>
                  <a:srgbClr val="1EC8D0"/>
                </a:solidFill>
              </a:rPr>
              <a:t>Κρυσταλλοποίηση (</a:t>
            </a:r>
            <a:r>
              <a:rPr lang="en-US" sz="2400" b="1" dirty="0">
                <a:solidFill>
                  <a:srgbClr val="1EC8D0"/>
                </a:solidFill>
              </a:rPr>
              <a:t>Crystallization</a:t>
            </a:r>
            <a:r>
              <a:rPr lang="el-GR" sz="2400" b="1" dirty="0">
                <a:solidFill>
                  <a:srgbClr val="1EC8D0"/>
                </a:solidFill>
              </a:rPr>
              <a:t>)</a:t>
            </a:r>
            <a:r>
              <a:rPr lang="en-US" sz="2400" b="1" dirty="0">
                <a:solidFill>
                  <a:srgbClr val="1EC8D0"/>
                </a:solidFill>
              </a:rPr>
              <a:t>: </a:t>
            </a:r>
            <a:r>
              <a:rPr lang="en-US" sz="2400" dirty="0">
                <a:solidFill>
                  <a:srgbClr val="17375E"/>
                </a:solidFill>
              </a:rPr>
              <a:t> </a:t>
            </a:r>
            <a:r>
              <a:rPr lang="el-GR" sz="2400" dirty="0">
                <a:solidFill>
                  <a:srgbClr val="17375E"/>
                </a:solidFill>
              </a:rPr>
              <a:t>Η τελευταία τεχνολογία στη διεργασία – Ανάκτηση χλωριούχου νατρίου (</a:t>
            </a:r>
            <a:r>
              <a:rPr lang="en-US" sz="2400" dirty="0">
                <a:solidFill>
                  <a:srgbClr val="17375E"/>
                </a:solidFill>
              </a:rPr>
              <a:t>NaCl)</a:t>
            </a:r>
            <a:endParaRPr lang="el-GR" sz="2400" dirty="0">
              <a:solidFill>
                <a:srgbClr val="17375E"/>
              </a:solidFill>
            </a:endParaRPr>
          </a:p>
        </p:txBody>
      </p:sp>
    </p:spTree>
    <p:extLst>
      <p:ext uri="{BB962C8B-B14F-4D97-AF65-F5344CB8AC3E}">
        <p14:creationId xmlns:p14="http://schemas.microsoft.com/office/powerpoint/2010/main" val="930217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10C8D63-72D1-2F91-84EF-C251216D42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42776" y="723014"/>
            <a:ext cx="4271925" cy="3203944"/>
          </a:xfrm>
          <a:prstGeom prst="rect">
            <a:avLst/>
          </a:prstGeom>
          <a:ln w="15875">
            <a:solidFill>
              <a:schemeClr val="accent1">
                <a:lumMod val="50000"/>
              </a:schemeClr>
            </a:solidFill>
          </a:ln>
        </p:spPr>
      </p:pic>
      <p:pic>
        <p:nvPicPr>
          <p:cNvPr id="4" name="Εικόνα 3">
            <a:extLst>
              <a:ext uri="{FF2B5EF4-FFF2-40B4-BE49-F238E27FC236}">
                <a16:creationId xmlns:a16="http://schemas.microsoft.com/office/drawing/2014/main" id="{ACF1D70B-68F4-5134-A33B-35ACDC423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301" y="723014"/>
            <a:ext cx="4371484" cy="3203945"/>
          </a:xfrm>
          <a:prstGeom prst="rect">
            <a:avLst/>
          </a:prstGeom>
          <a:ln w="15875">
            <a:solidFill>
              <a:schemeClr val="accent1">
                <a:lumMod val="50000"/>
              </a:schemeClr>
            </a:solidFill>
          </a:ln>
        </p:spPr>
      </p:pic>
      <p:sp>
        <p:nvSpPr>
          <p:cNvPr id="5" name="TextBox 4">
            <a:extLst>
              <a:ext uri="{FF2B5EF4-FFF2-40B4-BE49-F238E27FC236}">
                <a16:creationId xmlns:a16="http://schemas.microsoft.com/office/drawing/2014/main" id="{8A0B5EB0-B38C-E595-BCB8-B892A7833A71}"/>
              </a:ext>
            </a:extLst>
          </p:cNvPr>
          <p:cNvSpPr txBox="1"/>
          <p:nvPr/>
        </p:nvSpPr>
        <p:spPr>
          <a:xfrm>
            <a:off x="142612" y="3992431"/>
            <a:ext cx="4429388" cy="338554"/>
          </a:xfrm>
          <a:prstGeom prst="rect">
            <a:avLst/>
          </a:prstGeom>
          <a:noFill/>
        </p:spPr>
        <p:txBody>
          <a:bodyPr wrap="square" rtlCol="0">
            <a:spAutoFit/>
          </a:bodyPr>
          <a:lstStyle/>
          <a:p>
            <a:pPr algn="just"/>
            <a:r>
              <a:rPr lang="el-GR" sz="1600" b="1" dirty="0">
                <a:solidFill>
                  <a:schemeClr val="accent1">
                    <a:lumMod val="50000"/>
                  </a:schemeClr>
                </a:solidFill>
              </a:rPr>
              <a:t>Εικόνα 1</a:t>
            </a:r>
            <a:r>
              <a:rPr lang="en-US" sz="1600" b="1" dirty="0">
                <a:solidFill>
                  <a:schemeClr val="accent1">
                    <a:lumMod val="50000"/>
                  </a:schemeClr>
                </a:solidFill>
              </a:rPr>
              <a:t>: </a:t>
            </a:r>
            <a:r>
              <a:rPr lang="el-GR" sz="1600" dirty="0">
                <a:solidFill>
                  <a:schemeClr val="accent1">
                    <a:lumMod val="50000"/>
                  </a:schemeClr>
                </a:solidFill>
              </a:rPr>
              <a:t>Τοποθέτηση δεξαμενών </a:t>
            </a:r>
            <a:r>
              <a:rPr lang="en-US" sz="1600" dirty="0">
                <a:solidFill>
                  <a:schemeClr val="accent1">
                    <a:lumMod val="50000"/>
                  </a:schemeClr>
                </a:solidFill>
              </a:rPr>
              <a:t>IBC</a:t>
            </a:r>
            <a:r>
              <a:rPr lang="el-GR" sz="1600" dirty="0">
                <a:solidFill>
                  <a:schemeClr val="accent1">
                    <a:lumMod val="50000"/>
                  </a:schemeClr>
                </a:solidFill>
              </a:rPr>
              <a:t> </a:t>
            </a:r>
          </a:p>
        </p:txBody>
      </p:sp>
      <p:sp>
        <p:nvSpPr>
          <p:cNvPr id="6" name="TextBox 5">
            <a:extLst>
              <a:ext uri="{FF2B5EF4-FFF2-40B4-BE49-F238E27FC236}">
                <a16:creationId xmlns:a16="http://schemas.microsoft.com/office/drawing/2014/main" id="{592FF830-60F6-A2D5-6ADD-ACE2BEB58322}"/>
              </a:ext>
            </a:extLst>
          </p:cNvPr>
          <p:cNvSpPr txBox="1"/>
          <p:nvPr/>
        </p:nvSpPr>
        <p:spPr>
          <a:xfrm>
            <a:off x="4629301" y="3992430"/>
            <a:ext cx="4429388" cy="584775"/>
          </a:xfrm>
          <a:prstGeom prst="rect">
            <a:avLst/>
          </a:prstGeom>
          <a:noFill/>
        </p:spPr>
        <p:txBody>
          <a:bodyPr wrap="square" rtlCol="0">
            <a:spAutoFit/>
          </a:bodyPr>
          <a:lstStyle/>
          <a:p>
            <a:pPr algn="just"/>
            <a:r>
              <a:rPr lang="el-GR" sz="1600" b="1" dirty="0">
                <a:solidFill>
                  <a:schemeClr val="accent1">
                    <a:lumMod val="50000"/>
                  </a:schemeClr>
                </a:solidFill>
              </a:rPr>
              <a:t>Εικόνα 2</a:t>
            </a:r>
            <a:r>
              <a:rPr lang="en-US" sz="1600" b="1" dirty="0">
                <a:solidFill>
                  <a:schemeClr val="accent1">
                    <a:lumMod val="50000"/>
                  </a:schemeClr>
                </a:solidFill>
              </a:rPr>
              <a:t>: </a:t>
            </a:r>
            <a:r>
              <a:rPr lang="el-GR" sz="1600" dirty="0">
                <a:solidFill>
                  <a:schemeClr val="accent1">
                    <a:lumMod val="50000"/>
                  </a:schemeClr>
                </a:solidFill>
              </a:rPr>
              <a:t> Εμπορευματοκιβώτια που περιέχουν τα συστήματα της πιλοτικής μονάδας</a:t>
            </a:r>
          </a:p>
        </p:txBody>
      </p:sp>
      <p:sp>
        <p:nvSpPr>
          <p:cNvPr id="7" name="Τίτλος 1">
            <a:extLst>
              <a:ext uri="{FF2B5EF4-FFF2-40B4-BE49-F238E27FC236}">
                <a16:creationId xmlns:a16="http://schemas.microsoft.com/office/drawing/2014/main" id="{5B94E70C-95DE-C7B5-4816-1ADCF4965F4C}"/>
              </a:ext>
            </a:extLst>
          </p:cNvPr>
          <p:cNvSpPr>
            <a:spLocks noGrp="1"/>
          </p:cNvSpPr>
          <p:nvPr>
            <p:ph type="title"/>
          </p:nvPr>
        </p:nvSpPr>
        <p:spPr>
          <a:xfrm>
            <a:off x="0" y="0"/>
            <a:ext cx="9046727" cy="445923"/>
          </a:xfrm>
        </p:spPr>
        <p:txBody>
          <a:bodyPr>
            <a:noAutofit/>
          </a:bodyPr>
          <a:lstStyle/>
          <a:p>
            <a:r>
              <a:rPr lang="el-GR" sz="2400" dirty="0"/>
              <a:t>Εγκατάσταση πιλοτικού συστήματος</a:t>
            </a:r>
            <a:endParaRPr lang="el-GR" sz="2400" dirty="0">
              <a:solidFill>
                <a:schemeClr val="bg1"/>
              </a:solidFill>
            </a:endParaRPr>
          </a:p>
        </p:txBody>
      </p:sp>
    </p:spTree>
    <p:extLst>
      <p:ext uri="{BB962C8B-B14F-4D97-AF65-F5344CB8AC3E}">
        <p14:creationId xmlns:p14="http://schemas.microsoft.com/office/powerpoint/2010/main" val="2369411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ECA482F-D197-3147-2515-94D3FE3DEF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025" y="740535"/>
            <a:ext cx="4184250" cy="3137585"/>
          </a:xfrm>
          <a:prstGeom prst="rect">
            <a:avLst/>
          </a:prstGeom>
          <a:noFill/>
          <a:ln>
            <a:noFill/>
          </a:ln>
        </p:spPr>
      </p:pic>
      <p:pic>
        <p:nvPicPr>
          <p:cNvPr id="5" name="Εικόνα 4">
            <a:extLst>
              <a:ext uri="{FF2B5EF4-FFF2-40B4-BE49-F238E27FC236}">
                <a16:creationId xmlns:a16="http://schemas.microsoft.com/office/drawing/2014/main" id="{482099A4-6ED9-D439-BA02-792D0574DB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696501"/>
            <a:ext cx="4243823" cy="3181620"/>
          </a:xfrm>
          <a:prstGeom prst="rect">
            <a:avLst/>
          </a:prstGeom>
          <a:noFill/>
          <a:ln>
            <a:noFill/>
          </a:ln>
        </p:spPr>
      </p:pic>
      <p:sp>
        <p:nvSpPr>
          <p:cNvPr id="6" name="TextBox 5">
            <a:extLst>
              <a:ext uri="{FF2B5EF4-FFF2-40B4-BE49-F238E27FC236}">
                <a16:creationId xmlns:a16="http://schemas.microsoft.com/office/drawing/2014/main" id="{313F75A3-C081-1612-1B67-CFCF212C695E}"/>
              </a:ext>
            </a:extLst>
          </p:cNvPr>
          <p:cNvSpPr txBox="1"/>
          <p:nvPr/>
        </p:nvSpPr>
        <p:spPr>
          <a:xfrm>
            <a:off x="142612" y="3992431"/>
            <a:ext cx="4219663" cy="338554"/>
          </a:xfrm>
          <a:prstGeom prst="rect">
            <a:avLst/>
          </a:prstGeom>
          <a:noFill/>
        </p:spPr>
        <p:txBody>
          <a:bodyPr wrap="square" rtlCol="0">
            <a:spAutoFit/>
          </a:bodyPr>
          <a:lstStyle/>
          <a:p>
            <a:pPr algn="just"/>
            <a:r>
              <a:rPr lang="el-GR" sz="1600" b="1" dirty="0">
                <a:solidFill>
                  <a:schemeClr val="accent1">
                    <a:lumMod val="50000"/>
                  </a:schemeClr>
                </a:solidFill>
              </a:rPr>
              <a:t>Εικόνα 3</a:t>
            </a:r>
            <a:r>
              <a:rPr lang="en-US" sz="1600" b="1" dirty="0">
                <a:solidFill>
                  <a:schemeClr val="accent1">
                    <a:lumMod val="50000"/>
                  </a:schemeClr>
                </a:solidFill>
              </a:rPr>
              <a:t>: </a:t>
            </a:r>
            <a:r>
              <a:rPr lang="el-GR" sz="1600" dirty="0">
                <a:solidFill>
                  <a:schemeClr val="accent1">
                    <a:lumMod val="50000"/>
                  </a:schemeClr>
                </a:solidFill>
              </a:rPr>
              <a:t>Τοποθέτηση του εξατμιστήρα </a:t>
            </a:r>
          </a:p>
        </p:txBody>
      </p:sp>
      <p:sp>
        <p:nvSpPr>
          <p:cNvPr id="7" name="TextBox 6">
            <a:extLst>
              <a:ext uri="{FF2B5EF4-FFF2-40B4-BE49-F238E27FC236}">
                <a16:creationId xmlns:a16="http://schemas.microsoft.com/office/drawing/2014/main" id="{59C65499-3401-6E43-E42A-1FE9DFEC1057}"/>
              </a:ext>
            </a:extLst>
          </p:cNvPr>
          <p:cNvSpPr txBox="1"/>
          <p:nvPr/>
        </p:nvSpPr>
        <p:spPr>
          <a:xfrm>
            <a:off x="4464341" y="3992430"/>
            <a:ext cx="4219663" cy="338554"/>
          </a:xfrm>
          <a:prstGeom prst="rect">
            <a:avLst/>
          </a:prstGeom>
          <a:noFill/>
        </p:spPr>
        <p:txBody>
          <a:bodyPr wrap="square" rtlCol="0">
            <a:spAutoFit/>
          </a:bodyPr>
          <a:lstStyle/>
          <a:p>
            <a:pPr algn="just"/>
            <a:r>
              <a:rPr lang="el-GR" sz="1600" b="1" dirty="0">
                <a:solidFill>
                  <a:schemeClr val="accent1">
                    <a:lumMod val="50000"/>
                  </a:schemeClr>
                </a:solidFill>
              </a:rPr>
              <a:t>Εικόνα 4</a:t>
            </a:r>
            <a:r>
              <a:rPr lang="en-US" sz="1600" b="1" dirty="0">
                <a:solidFill>
                  <a:schemeClr val="accent1">
                    <a:lumMod val="50000"/>
                  </a:schemeClr>
                </a:solidFill>
              </a:rPr>
              <a:t>: </a:t>
            </a:r>
            <a:r>
              <a:rPr lang="el-GR" sz="1600" dirty="0">
                <a:solidFill>
                  <a:schemeClr val="accent1">
                    <a:lumMod val="50000"/>
                  </a:schemeClr>
                </a:solidFill>
              </a:rPr>
              <a:t>Εξατμιστήρας</a:t>
            </a:r>
          </a:p>
        </p:txBody>
      </p:sp>
      <p:sp>
        <p:nvSpPr>
          <p:cNvPr id="8" name="Τίτλος 1">
            <a:extLst>
              <a:ext uri="{FF2B5EF4-FFF2-40B4-BE49-F238E27FC236}">
                <a16:creationId xmlns:a16="http://schemas.microsoft.com/office/drawing/2014/main" id="{DCE1CF13-D580-B355-BE76-6D64F54D8626}"/>
              </a:ext>
            </a:extLst>
          </p:cNvPr>
          <p:cNvSpPr>
            <a:spLocks noGrp="1"/>
          </p:cNvSpPr>
          <p:nvPr>
            <p:ph type="title"/>
          </p:nvPr>
        </p:nvSpPr>
        <p:spPr>
          <a:xfrm>
            <a:off x="0" y="0"/>
            <a:ext cx="9046727" cy="445923"/>
          </a:xfrm>
        </p:spPr>
        <p:txBody>
          <a:bodyPr>
            <a:noAutofit/>
          </a:bodyPr>
          <a:lstStyle/>
          <a:p>
            <a:r>
              <a:rPr lang="el-GR" sz="2400" dirty="0"/>
              <a:t>Εγκατάσταση του πιλοτικού συστήματος</a:t>
            </a:r>
            <a:endParaRPr lang="el-GR" sz="2400" dirty="0">
              <a:solidFill>
                <a:schemeClr val="bg1"/>
              </a:solidFill>
            </a:endParaRPr>
          </a:p>
        </p:txBody>
      </p:sp>
    </p:spTree>
    <p:extLst>
      <p:ext uri="{BB962C8B-B14F-4D97-AF65-F5344CB8AC3E}">
        <p14:creationId xmlns:p14="http://schemas.microsoft.com/office/powerpoint/2010/main" val="1525441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204F76E-D30D-C408-3A36-AB9C004D24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296" y="735275"/>
            <a:ext cx="7938363" cy="3808579"/>
          </a:xfrm>
          <a:prstGeom prst="rect">
            <a:avLst/>
          </a:prstGeom>
          <a:noFill/>
          <a:ln>
            <a:noFill/>
          </a:ln>
        </p:spPr>
      </p:pic>
      <p:sp>
        <p:nvSpPr>
          <p:cNvPr id="4" name="Τίτλος 1">
            <a:extLst>
              <a:ext uri="{FF2B5EF4-FFF2-40B4-BE49-F238E27FC236}">
                <a16:creationId xmlns:a16="http://schemas.microsoft.com/office/drawing/2014/main" id="{22C9BA5F-9054-470B-3932-6A476A40E3C6}"/>
              </a:ext>
            </a:extLst>
          </p:cNvPr>
          <p:cNvSpPr>
            <a:spLocks noGrp="1"/>
          </p:cNvSpPr>
          <p:nvPr>
            <p:ph type="title"/>
          </p:nvPr>
        </p:nvSpPr>
        <p:spPr>
          <a:xfrm>
            <a:off x="0" y="0"/>
            <a:ext cx="9046727" cy="445923"/>
          </a:xfrm>
        </p:spPr>
        <p:txBody>
          <a:bodyPr>
            <a:noAutofit/>
          </a:bodyPr>
          <a:lstStyle/>
          <a:p>
            <a:r>
              <a:rPr lang="el-GR" sz="2200" dirty="0"/>
              <a:t>Επισκέψεις εκπροσώπων ενδιαφερόμενων εταιρειών</a:t>
            </a:r>
            <a:endParaRPr lang="el-GR" sz="2200" dirty="0">
              <a:solidFill>
                <a:schemeClr val="bg1"/>
              </a:solidFill>
            </a:endParaRPr>
          </a:p>
        </p:txBody>
      </p:sp>
      <p:sp>
        <p:nvSpPr>
          <p:cNvPr id="5" name="TextBox 4">
            <a:extLst>
              <a:ext uri="{FF2B5EF4-FFF2-40B4-BE49-F238E27FC236}">
                <a16:creationId xmlns:a16="http://schemas.microsoft.com/office/drawing/2014/main" id="{B4A64FC7-5831-6562-3919-00544ED5B056}"/>
              </a:ext>
            </a:extLst>
          </p:cNvPr>
          <p:cNvSpPr txBox="1"/>
          <p:nvPr/>
        </p:nvSpPr>
        <p:spPr>
          <a:xfrm>
            <a:off x="551296" y="4543854"/>
            <a:ext cx="8139698" cy="338554"/>
          </a:xfrm>
          <a:prstGeom prst="rect">
            <a:avLst/>
          </a:prstGeom>
          <a:noFill/>
        </p:spPr>
        <p:txBody>
          <a:bodyPr wrap="square" rtlCol="0">
            <a:spAutoFit/>
          </a:bodyPr>
          <a:lstStyle/>
          <a:p>
            <a:pPr algn="just"/>
            <a:r>
              <a:rPr lang="el-GR" sz="1600" b="1" dirty="0">
                <a:solidFill>
                  <a:schemeClr val="accent1">
                    <a:lumMod val="50000"/>
                  </a:schemeClr>
                </a:solidFill>
              </a:rPr>
              <a:t>Εικόνα 5</a:t>
            </a:r>
            <a:r>
              <a:rPr lang="en-US" sz="1600" b="1" dirty="0">
                <a:solidFill>
                  <a:schemeClr val="accent1">
                    <a:lumMod val="50000"/>
                  </a:schemeClr>
                </a:solidFill>
              </a:rPr>
              <a:t>: </a:t>
            </a:r>
            <a:r>
              <a:rPr lang="el-GR" sz="1600" dirty="0">
                <a:solidFill>
                  <a:schemeClr val="accent1">
                    <a:lumMod val="50000"/>
                  </a:schemeClr>
                </a:solidFill>
              </a:rPr>
              <a:t>Επίσκεψη εκπροσώπων της εταιρείας </a:t>
            </a:r>
            <a:r>
              <a:rPr lang="en-US" sz="1600" dirty="0" err="1">
                <a:solidFill>
                  <a:schemeClr val="accent1">
                    <a:lumMod val="50000"/>
                  </a:schemeClr>
                </a:solidFill>
              </a:rPr>
              <a:t>Photonwater</a:t>
            </a:r>
            <a:r>
              <a:rPr lang="en-US" sz="1600" dirty="0">
                <a:solidFill>
                  <a:schemeClr val="accent1">
                    <a:lumMod val="50000"/>
                  </a:schemeClr>
                </a:solidFill>
              </a:rPr>
              <a:t> </a:t>
            </a:r>
            <a:r>
              <a:rPr lang="el-GR" sz="1600" dirty="0">
                <a:solidFill>
                  <a:schemeClr val="accent1">
                    <a:lumMod val="50000"/>
                  </a:schemeClr>
                </a:solidFill>
              </a:rPr>
              <a:t>στην εγκατάσταση του Έργου</a:t>
            </a:r>
          </a:p>
        </p:txBody>
      </p:sp>
    </p:spTree>
    <p:extLst>
      <p:ext uri="{BB962C8B-B14F-4D97-AF65-F5344CB8AC3E}">
        <p14:creationId xmlns:p14="http://schemas.microsoft.com/office/powerpoint/2010/main" val="4038788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5DD40F0-7FDB-50BC-7756-7A5880FB76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8607" y="614084"/>
            <a:ext cx="4586786" cy="3650408"/>
          </a:xfrm>
          <a:prstGeom prst="rect">
            <a:avLst/>
          </a:prstGeom>
          <a:noFill/>
          <a:ln>
            <a:noFill/>
          </a:ln>
        </p:spPr>
      </p:pic>
      <p:sp>
        <p:nvSpPr>
          <p:cNvPr id="4" name="TextBox 3">
            <a:extLst>
              <a:ext uri="{FF2B5EF4-FFF2-40B4-BE49-F238E27FC236}">
                <a16:creationId xmlns:a16="http://schemas.microsoft.com/office/drawing/2014/main" id="{8263CBCF-E7B8-586D-2C5F-8879EC54E401}"/>
              </a:ext>
            </a:extLst>
          </p:cNvPr>
          <p:cNvSpPr txBox="1"/>
          <p:nvPr/>
        </p:nvSpPr>
        <p:spPr>
          <a:xfrm>
            <a:off x="2278607" y="4264492"/>
            <a:ext cx="4586786" cy="584775"/>
          </a:xfrm>
          <a:prstGeom prst="rect">
            <a:avLst/>
          </a:prstGeom>
          <a:noFill/>
        </p:spPr>
        <p:txBody>
          <a:bodyPr wrap="square" rtlCol="0">
            <a:spAutoFit/>
          </a:bodyPr>
          <a:lstStyle/>
          <a:p>
            <a:pPr algn="ctr"/>
            <a:r>
              <a:rPr lang="el-GR" sz="1600" b="1" dirty="0">
                <a:solidFill>
                  <a:schemeClr val="accent1">
                    <a:lumMod val="50000"/>
                  </a:schemeClr>
                </a:solidFill>
              </a:rPr>
              <a:t>Εικόνα </a:t>
            </a:r>
            <a:r>
              <a:rPr lang="en-US" sz="1600" b="1" dirty="0">
                <a:solidFill>
                  <a:schemeClr val="accent1">
                    <a:lumMod val="50000"/>
                  </a:schemeClr>
                </a:solidFill>
              </a:rPr>
              <a:t>6: </a:t>
            </a:r>
            <a:r>
              <a:rPr lang="el-GR" sz="1600" dirty="0">
                <a:solidFill>
                  <a:schemeClr val="accent1">
                    <a:lumMod val="50000"/>
                  </a:schemeClr>
                </a:solidFill>
              </a:rPr>
              <a:t>Επίσκεψη εκπροσώπων της εταιρείας </a:t>
            </a:r>
            <a:r>
              <a:rPr lang="en-US" sz="1600" dirty="0">
                <a:solidFill>
                  <a:schemeClr val="accent1">
                    <a:lumMod val="50000"/>
                  </a:schemeClr>
                </a:solidFill>
              </a:rPr>
              <a:t> Tauron </a:t>
            </a:r>
            <a:r>
              <a:rPr lang="el-GR" sz="1600" dirty="0">
                <a:solidFill>
                  <a:schemeClr val="accent1">
                    <a:lumMod val="50000"/>
                  </a:schemeClr>
                </a:solidFill>
              </a:rPr>
              <a:t>στην εγκατάσταση του Έργου</a:t>
            </a:r>
          </a:p>
        </p:txBody>
      </p:sp>
      <p:sp>
        <p:nvSpPr>
          <p:cNvPr id="5" name="Τίτλος 1">
            <a:extLst>
              <a:ext uri="{FF2B5EF4-FFF2-40B4-BE49-F238E27FC236}">
                <a16:creationId xmlns:a16="http://schemas.microsoft.com/office/drawing/2014/main" id="{5F1BEEB7-D124-1E0F-6F54-3AF2824EDA44}"/>
              </a:ext>
            </a:extLst>
          </p:cNvPr>
          <p:cNvSpPr>
            <a:spLocks noGrp="1"/>
          </p:cNvSpPr>
          <p:nvPr>
            <p:ph type="title"/>
          </p:nvPr>
        </p:nvSpPr>
        <p:spPr>
          <a:xfrm>
            <a:off x="0" y="0"/>
            <a:ext cx="9046727" cy="445923"/>
          </a:xfrm>
        </p:spPr>
        <p:txBody>
          <a:bodyPr>
            <a:noAutofit/>
          </a:bodyPr>
          <a:lstStyle/>
          <a:p>
            <a:r>
              <a:rPr lang="el-GR" sz="2200" dirty="0"/>
              <a:t>Εικόνες από επισκέψεις εκπροσώπων ενδιαφερόμενων εταιρειών</a:t>
            </a:r>
            <a:endParaRPr lang="el-GR" sz="2200" dirty="0">
              <a:solidFill>
                <a:schemeClr val="bg1"/>
              </a:solidFill>
            </a:endParaRPr>
          </a:p>
        </p:txBody>
      </p:sp>
    </p:spTree>
    <p:extLst>
      <p:ext uri="{BB962C8B-B14F-4D97-AF65-F5344CB8AC3E}">
        <p14:creationId xmlns:p14="http://schemas.microsoft.com/office/powerpoint/2010/main" val="612951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0876-F717-2EBB-70E4-E9E8389E2859}"/>
              </a:ext>
            </a:extLst>
          </p:cNvPr>
          <p:cNvSpPr>
            <a:spLocks noGrp="1"/>
          </p:cNvSpPr>
          <p:nvPr>
            <p:ph type="title"/>
          </p:nvPr>
        </p:nvSpPr>
        <p:spPr>
          <a:xfrm>
            <a:off x="2947616" y="2218219"/>
            <a:ext cx="6461299" cy="1430237"/>
          </a:xfrm>
        </p:spPr>
        <p:txBody>
          <a:bodyPr>
            <a:normAutofit/>
          </a:bodyPr>
          <a:lstStyle/>
          <a:p>
            <a:r>
              <a:rPr lang="el-GR" dirty="0"/>
              <a:t>Αναμενόμενα Αποτελέσματα</a:t>
            </a:r>
            <a:endParaRPr lang="en-US" dirty="0"/>
          </a:p>
        </p:txBody>
      </p:sp>
    </p:spTree>
    <p:extLst>
      <p:ext uri="{BB962C8B-B14F-4D97-AF65-F5344CB8AC3E}">
        <p14:creationId xmlns:p14="http://schemas.microsoft.com/office/powerpoint/2010/main" val="2953724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Water Clipart PNG Images | Vector and PSD Files | Free Download on Pngtree">
            <a:extLst>
              <a:ext uri="{FF2B5EF4-FFF2-40B4-BE49-F238E27FC236}">
                <a16:creationId xmlns:a16="http://schemas.microsoft.com/office/drawing/2014/main" id="{1951DC46-7E0F-4BE0-BFBC-E31D82B788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8705" y="2345907"/>
            <a:ext cx="905600" cy="905600"/>
          </a:xfrm>
          <a:prstGeom prst="rect">
            <a:avLst/>
          </a:prstGeom>
          <a:noFill/>
          <a:extLst>
            <a:ext uri="{909E8E84-426E-40DD-AFC4-6F175D3DCCD1}">
              <a14:hiddenFill xmlns:a14="http://schemas.microsoft.com/office/drawing/2010/main">
                <a:solidFill>
                  <a:srgbClr val="FFFFFF"/>
                </a:solidFill>
              </a14:hiddenFill>
            </a:ext>
          </a:extLst>
        </p:spPr>
      </p:pic>
      <p:sp>
        <p:nvSpPr>
          <p:cNvPr id="7" name="Τίτλος 1">
            <a:extLst>
              <a:ext uri="{FF2B5EF4-FFF2-40B4-BE49-F238E27FC236}">
                <a16:creationId xmlns:a16="http://schemas.microsoft.com/office/drawing/2014/main" id="{41578BD7-30D1-4DD3-A4FD-E2F9BC174785}"/>
              </a:ext>
            </a:extLst>
          </p:cNvPr>
          <p:cNvSpPr>
            <a:spLocks noGrp="1"/>
          </p:cNvSpPr>
          <p:nvPr>
            <p:ph type="title"/>
          </p:nvPr>
        </p:nvSpPr>
        <p:spPr>
          <a:xfrm>
            <a:off x="2525086" y="0"/>
            <a:ext cx="6521641" cy="445923"/>
          </a:xfrm>
        </p:spPr>
        <p:txBody>
          <a:bodyPr>
            <a:normAutofit fontScale="90000"/>
          </a:bodyPr>
          <a:lstStyle/>
          <a:p>
            <a:r>
              <a:rPr lang="el-GR" dirty="0">
                <a:solidFill>
                  <a:schemeClr val="bg1"/>
                </a:solidFill>
              </a:rPr>
              <a:t>Αναμενόμενα αποτελέσματα</a:t>
            </a:r>
          </a:p>
        </p:txBody>
      </p:sp>
      <p:sp>
        <p:nvSpPr>
          <p:cNvPr id="8" name="TextBox 7">
            <a:extLst>
              <a:ext uri="{FF2B5EF4-FFF2-40B4-BE49-F238E27FC236}">
                <a16:creationId xmlns:a16="http://schemas.microsoft.com/office/drawing/2014/main" id="{4D594F47-C554-4A8B-B641-BBE5C18E0034}"/>
              </a:ext>
            </a:extLst>
          </p:cNvPr>
          <p:cNvSpPr txBox="1"/>
          <p:nvPr/>
        </p:nvSpPr>
        <p:spPr>
          <a:xfrm>
            <a:off x="0" y="519578"/>
            <a:ext cx="4362275" cy="461665"/>
          </a:xfrm>
          <a:prstGeom prst="rect">
            <a:avLst/>
          </a:prstGeom>
          <a:noFill/>
        </p:spPr>
        <p:txBody>
          <a:bodyPr wrap="square" rtlCol="0">
            <a:spAutoFit/>
          </a:bodyPr>
          <a:lstStyle/>
          <a:p>
            <a:pPr algn="just"/>
            <a:r>
              <a:rPr lang="en-US" sz="2400" b="1" dirty="0">
                <a:solidFill>
                  <a:srgbClr val="1EC8D0"/>
                </a:solidFill>
              </a:rPr>
              <a:t>1. </a:t>
            </a:r>
            <a:r>
              <a:rPr lang="el-GR" sz="2400" b="1" dirty="0">
                <a:solidFill>
                  <a:srgbClr val="1EC8D0"/>
                </a:solidFill>
              </a:rPr>
              <a:t>Αποφυγή απόρριψης άλμεων</a:t>
            </a:r>
            <a:endParaRPr lang="en-US" sz="2400" b="1" dirty="0">
              <a:solidFill>
                <a:srgbClr val="1EC8D0"/>
              </a:solidFill>
            </a:endParaRPr>
          </a:p>
        </p:txBody>
      </p:sp>
      <p:pic>
        <p:nvPicPr>
          <p:cNvPr id="2050" name="Picture 2" descr="Wastewater Stock Illustrations – 1,464 Wastewater Stock Illustrations,  Vectors &amp; Clipart - Dreamstime">
            <a:extLst>
              <a:ext uri="{FF2B5EF4-FFF2-40B4-BE49-F238E27FC236}">
                <a16:creationId xmlns:a16="http://schemas.microsoft.com/office/drawing/2014/main" id="{F2490C2F-6452-4D9D-A82D-6775FA0EB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06" y="924911"/>
            <a:ext cx="1281287" cy="12812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17B68C6-A8D0-45F8-A85D-19ECEA286F1F}"/>
              </a:ext>
            </a:extLst>
          </p:cNvPr>
          <p:cNvSpPr txBox="1"/>
          <p:nvPr/>
        </p:nvSpPr>
        <p:spPr>
          <a:xfrm>
            <a:off x="1371293" y="940534"/>
            <a:ext cx="5066528" cy="707886"/>
          </a:xfrm>
          <a:prstGeom prst="rect">
            <a:avLst/>
          </a:prstGeom>
          <a:noFill/>
        </p:spPr>
        <p:txBody>
          <a:bodyPr wrap="square" rtlCol="0">
            <a:spAutoFit/>
          </a:bodyPr>
          <a:lstStyle/>
          <a:p>
            <a:pPr algn="just"/>
            <a:r>
              <a:rPr lang="el-GR" sz="2000" b="1" dirty="0">
                <a:solidFill>
                  <a:srgbClr val="1D593B"/>
                </a:solidFill>
              </a:rPr>
              <a:t>Κάθε χρόνο, αποτρέπεται η απόρριψη </a:t>
            </a:r>
            <a:r>
              <a:rPr lang="en-US" sz="2000" b="1" dirty="0">
                <a:solidFill>
                  <a:srgbClr val="1D593B"/>
                </a:solidFill>
              </a:rPr>
              <a:t>7,000 m</a:t>
            </a:r>
            <a:r>
              <a:rPr lang="en-US" sz="2000" b="1" baseline="30000" dirty="0">
                <a:solidFill>
                  <a:srgbClr val="1D593B"/>
                </a:solidFill>
              </a:rPr>
              <a:t>3</a:t>
            </a:r>
            <a:r>
              <a:rPr lang="en-US" sz="2000" b="1" dirty="0">
                <a:solidFill>
                  <a:srgbClr val="1D593B"/>
                </a:solidFill>
              </a:rPr>
              <a:t> </a:t>
            </a:r>
            <a:r>
              <a:rPr lang="el-GR" sz="2000" b="1" dirty="0">
                <a:solidFill>
                  <a:srgbClr val="1D593B"/>
                </a:solidFill>
              </a:rPr>
              <a:t>άλμεων σε επιφανειακά υδάτινα σώματα</a:t>
            </a:r>
            <a:endParaRPr lang="en-US" sz="2000" b="1" dirty="0">
              <a:solidFill>
                <a:srgbClr val="1D593B"/>
              </a:solidFill>
            </a:endParaRPr>
          </a:p>
        </p:txBody>
      </p:sp>
      <p:sp>
        <p:nvSpPr>
          <p:cNvPr id="11" name="TextBox 10">
            <a:extLst>
              <a:ext uri="{FF2B5EF4-FFF2-40B4-BE49-F238E27FC236}">
                <a16:creationId xmlns:a16="http://schemas.microsoft.com/office/drawing/2014/main" id="{20650C51-370D-4A19-A25F-B36A5B48D167}"/>
              </a:ext>
            </a:extLst>
          </p:cNvPr>
          <p:cNvSpPr txBox="1"/>
          <p:nvPr/>
        </p:nvSpPr>
        <p:spPr>
          <a:xfrm>
            <a:off x="4769026" y="3385374"/>
            <a:ext cx="4141055" cy="461665"/>
          </a:xfrm>
          <a:prstGeom prst="rect">
            <a:avLst/>
          </a:prstGeom>
          <a:noFill/>
        </p:spPr>
        <p:txBody>
          <a:bodyPr wrap="square" rtlCol="0">
            <a:spAutoFit/>
          </a:bodyPr>
          <a:lstStyle/>
          <a:p>
            <a:pPr algn="just"/>
            <a:r>
              <a:rPr lang="en-US" sz="2400" b="1" dirty="0">
                <a:solidFill>
                  <a:srgbClr val="1EC8D0"/>
                </a:solidFill>
              </a:rPr>
              <a:t>3. </a:t>
            </a:r>
            <a:r>
              <a:rPr lang="el-GR" sz="2400" b="1" dirty="0">
                <a:solidFill>
                  <a:srgbClr val="1EC8D0"/>
                </a:solidFill>
              </a:rPr>
              <a:t>Παραγωγή αλάτων</a:t>
            </a:r>
            <a:endParaRPr lang="en-US" sz="2400" b="1" dirty="0">
              <a:solidFill>
                <a:srgbClr val="1EC8D0"/>
              </a:solidFill>
            </a:endParaRPr>
          </a:p>
        </p:txBody>
      </p:sp>
      <p:pic>
        <p:nvPicPr>
          <p:cNvPr id="12" name="Εικόνα 11">
            <a:extLst>
              <a:ext uri="{FF2B5EF4-FFF2-40B4-BE49-F238E27FC236}">
                <a16:creationId xmlns:a16="http://schemas.microsoft.com/office/drawing/2014/main" id="{1AB8ECE2-E64C-49D8-9120-39F9766BE8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0083" y="3847039"/>
            <a:ext cx="1189449" cy="903521"/>
          </a:xfrm>
          <a:prstGeom prst="rect">
            <a:avLst/>
          </a:prstGeom>
        </p:spPr>
      </p:pic>
      <p:sp>
        <p:nvSpPr>
          <p:cNvPr id="13" name="TextBox 12">
            <a:extLst>
              <a:ext uri="{FF2B5EF4-FFF2-40B4-BE49-F238E27FC236}">
                <a16:creationId xmlns:a16="http://schemas.microsoft.com/office/drawing/2014/main" id="{C70D6257-4443-414F-9917-437F73927249}"/>
              </a:ext>
            </a:extLst>
          </p:cNvPr>
          <p:cNvSpPr txBox="1"/>
          <p:nvPr/>
        </p:nvSpPr>
        <p:spPr>
          <a:xfrm>
            <a:off x="5899532" y="3847039"/>
            <a:ext cx="2892111" cy="1015663"/>
          </a:xfrm>
          <a:prstGeom prst="rect">
            <a:avLst/>
          </a:prstGeom>
          <a:noFill/>
        </p:spPr>
        <p:txBody>
          <a:bodyPr wrap="square" rtlCol="0">
            <a:spAutoFit/>
          </a:bodyPr>
          <a:lstStyle/>
          <a:p>
            <a:pPr algn="just"/>
            <a:r>
              <a:rPr lang="el-GR" sz="2000" b="1" dirty="0">
                <a:solidFill>
                  <a:srgbClr val="345333"/>
                </a:solidFill>
              </a:rPr>
              <a:t>Κάθε χρόνο θα παραχθούν 432 τόνοι αλάτων</a:t>
            </a:r>
            <a:endParaRPr lang="en-US" sz="2000" b="1" dirty="0">
              <a:solidFill>
                <a:srgbClr val="345333"/>
              </a:solidFill>
            </a:endParaRPr>
          </a:p>
        </p:txBody>
      </p:sp>
      <p:sp>
        <p:nvSpPr>
          <p:cNvPr id="18" name="TextBox 17">
            <a:extLst>
              <a:ext uri="{FF2B5EF4-FFF2-40B4-BE49-F238E27FC236}">
                <a16:creationId xmlns:a16="http://schemas.microsoft.com/office/drawing/2014/main" id="{91AD0BD9-7E3B-4AF5-A7FA-3E27DEC99849}"/>
              </a:ext>
            </a:extLst>
          </p:cNvPr>
          <p:cNvSpPr txBox="1"/>
          <p:nvPr/>
        </p:nvSpPr>
        <p:spPr>
          <a:xfrm>
            <a:off x="2281985" y="2066131"/>
            <a:ext cx="4706044" cy="461665"/>
          </a:xfrm>
          <a:prstGeom prst="rect">
            <a:avLst/>
          </a:prstGeom>
          <a:noFill/>
        </p:spPr>
        <p:txBody>
          <a:bodyPr wrap="square" rtlCol="0">
            <a:spAutoFit/>
          </a:bodyPr>
          <a:lstStyle/>
          <a:p>
            <a:pPr algn="just"/>
            <a:r>
              <a:rPr lang="en-US" sz="2400" b="1" dirty="0">
                <a:solidFill>
                  <a:srgbClr val="1EC8D0"/>
                </a:solidFill>
              </a:rPr>
              <a:t>2. </a:t>
            </a:r>
            <a:r>
              <a:rPr lang="el-GR" sz="2400" b="1" dirty="0">
                <a:solidFill>
                  <a:srgbClr val="1EC8D0"/>
                </a:solidFill>
              </a:rPr>
              <a:t>Ανάκτηση καθαρού νερού</a:t>
            </a:r>
            <a:endParaRPr lang="en-US" sz="2400" b="1" dirty="0">
              <a:solidFill>
                <a:srgbClr val="1EC8D0"/>
              </a:solidFill>
            </a:endParaRPr>
          </a:p>
        </p:txBody>
      </p:sp>
      <p:sp>
        <p:nvSpPr>
          <p:cNvPr id="19" name="TextBox 18">
            <a:extLst>
              <a:ext uri="{FF2B5EF4-FFF2-40B4-BE49-F238E27FC236}">
                <a16:creationId xmlns:a16="http://schemas.microsoft.com/office/drawing/2014/main" id="{989BF242-0D3A-439D-BC7D-375FE12A3324}"/>
              </a:ext>
            </a:extLst>
          </p:cNvPr>
          <p:cNvSpPr txBox="1"/>
          <p:nvPr/>
        </p:nvSpPr>
        <p:spPr>
          <a:xfrm>
            <a:off x="3214305" y="2517775"/>
            <a:ext cx="3152939" cy="707886"/>
          </a:xfrm>
          <a:prstGeom prst="rect">
            <a:avLst/>
          </a:prstGeom>
          <a:noFill/>
        </p:spPr>
        <p:txBody>
          <a:bodyPr wrap="square" rtlCol="0">
            <a:spAutoFit/>
          </a:bodyPr>
          <a:lstStyle/>
          <a:p>
            <a:pPr algn="just"/>
            <a:r>
              <a:rPr lang="el-GR" sz="2000" b="1" dirty="0">
                <a:solidFill>
                  <a:srgbClr val="345333"/>
                </a:solidFill>
              </a:rPr>
              <a:t>Ανάκτηση </a:t>
            </a:r>
            <a:r>
              <a:rPr lang="en-US" sz="2000" b="1" dirty="0">
                <a:solidFill>
                  <a:srgbClr val="345333"/>
                </a:solidFill>
              </a:rPr>
              <a:t>5,782</a:t>
            </a:r>
            <a:r>
              <a:rPr lang="el-GR" sz="2000" b="1" dirty="0">
                <a:solidFill>
                  <a:srgbClr val="345333"/>
                </a:solidFill>
              </a:rPr>
              <a:t> τόνων καθαρού νερού το χρόνο</a:t>
            </a:r>
          </a:p>
        </p:txBody>
      </p:sp>
    </p:spTree>
    <p:extLst>
      <p:ext uri="{BB962C8B-B14F-4D97-AF65-F5344CB8AC3E}">
        <p14:creationId xmlns:p14="http://schemas.microsoft.com/office/powerpoint/2010/main" val="3343703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27F6DA-96F0-4675-AFF7-1AC9882727FC}"/>
              </a:ext>
            </a:extLst>
          </p:cNvPr>
          <p:cNvSpPr txBox="1"/>
          <p:nvPr/>
        </p:nvSpPr>
        <p:spPr>
          <a:xfrm>
            <a:off x="416164" y="1128379"/>
            <a:ext cx="4155836" cy="461665"/>
          </a:xfrm>
          <a:prstGeom prst="rect">
            <a:avLst/>
          </a:prstGeom>
          <a:noFill/>
        </p:spPr>
        <p:txBody>
          <a:bodyPr wrap="square" rtlCol="0">
            <a:spAutoFit/>
          </a:bodyPr>
          <a:lstStyle/>
          <a:p>
            <a:pPr algn="just"/>
            <a:r>
              <a:rPr lang="el-GR" sz="2400" b="1" dirty="0">
                <a:solidFill>
                  <a:srgbClr val="1EC8D0"/>
                </a:solidFill>
              </a:rPr>
              <a:t>4. Καθαρότητα αλάτων</a:t>
            </a:r>
            <a:endParaRPr lang="en-US" sz="2400" b="1" dirty="0">
              <a:solidFill>
                <a:srgbClr val="1EC8D0"/>
              </a:solidFill>
            </a:endParaRPr>
          </a:p>
        </p:txBody>
      </p:sp>
      <p:sp>
        <p:nvSpPr>
          <p:cNvPr id="8" name="TextBox 7">
            <a:extLst>
              <a:ext uri="{FF2B5EF4-FFF2-40B4-BE49-F238E27FC236}">
                <a16:creationId xmlns:a16="http://schemas.microsoft.com/office/drawing/2014/main" id="{DBA877F2-8D0F-47E0-99B3-BB98B2295892}"/>
              </a:ext>
            </a:extLst>
          </p:cNvPr>
          <p:cNvSpPr txBox="1"/>
          <p:nvPr/>
        </p:nvSpPr>
        <p:spPr>
          <a:xfrm>
            <a:off x="1541125" y="1535811"/>
            <a:ext cx="3374824" cy="1323439"/>
          </a:xfrm>
          <a:prstGeom prst="rect">
            <a:avLst/>
          </a:prstGeom>
          <a:noFill/>
        </p:spPr>
        <p:txBody>
          <a:bodyPr wrap="square">
            <a:spAutoFit/>
          </a:bodyPr>
          <a:lstStyle/>
          <a:p>
            <a:pPr marL="285750" indent="-285750" algn="just">
              <a:buFont typeface="Wingdings" panose="05000000000000000000" pitchFamily="2" charset="2"/>
              <a:buChar char="q"/>
            </a:pPr>
            <a:r>
              <a:rPr lang="en-US" sz="2000" b="1" dirty="0">
                <a:solidFill>
                  <a:srgbClr val="345333"/>
                </a:solidFill>
              </a:rPr>
              <a:t>Mg(OH)</a:t>
            </a:r>
            <a:r>
              <a:rPr lang="en-US" sz="2000" b="1" baseline="-25000" dirty="0">
                <a:solidFill>
                  <a:srgbClr val="345333"/>
                </a:solidFill>
              </a:rPr>
              <a:t>2</a:t>
            </a:r>
            <a:r>
              <a:rPr lang="en-US" sz="2000" b="1" dirty="0">
                <a:solidFill>
                  <a:srgbClr val="345333"/>
                </a:solidFill>
              </a:rPr>
              <a:t>: 91</a:t>
            </a:r>
            <a:r>
              <a:rPr lang="el-GR" sz="2000" b="1" dirty="0">
                <a:solidFill>
                  <a:srgbClr val="345333"/>
                </a:solidFill>
              </a:rPr>
              <a:t>% καθαρότητα</a:t>
            </a:r>
            <a:r>
              <a:rPr lang="en-US" sz="2000" b="1" dirty="0">
                <a:solidFill>
                  <a:srgbClr val="345333"/>
                </a:solidFill>
              </a:rPr>
              <a:t> </a:t>
            </a:r>
          </a:p>
          <a:p>
            <a:pPr marL="285750" indent="-285750" algn="just">
              <a:buFont typeface="Wingdings" panose="05000000000000000000" pitchFamily="2" charset="2"/>
              <a:buChar char="q"/>
            </a:pPr>
            <a:r>
              <a:rPr lang="en-US" sz="2000" b="1" dirty="0">
                <a:solidFill>
                  <a:srgbClr val="345333"/>
                </a:solidFill>
              </a:rPr>
              <a:t>CaCO</a:t>
            </a:r>
            <a:r>
              <a:rPr lang="en-US" sz="2000" b="1" baseline="-25000" dirty="0">
                <a:solidFill>
                  <a:srgbClr val="345333"/>
                </a:solidFill>
              </a:rPr>
              <a:t>3</a:t>
            </a:r>
            <a:r>
              <a:rPr lang="en-US" sz="2000" b="1" dirty="0">
                <a:solidFill>
                  <a:srgbClr val="345333"/>
                </a:solidFill>
              </a:rPr>
              <a:t>: 98% </a:t>
            </a:r>
            <a:r>
              <a:rPr lang="el-GR" sz="2000" b="1" dirty="0">
                <a:solidFill>
                  <a:srgbClr val="345333"/>
                </a:solidFill>
              </a:rPr>
              <a:t>καθαρότητα</a:t>
            </a:r>
            <a:endParaRPr lang="en-US" sz="2000" b="1" dirty="0">
              <a:solidFill>
                <a:srgbClr val="345333"/>
              </a:solidFill>
            </a:endParaRPr>
          </a:p>
          <a:p>
            <a:pPr marL="285750" indent="-285750" algn="just">
              <a:buFont typeface="Wingdings" panose="05000000000000000000" pitchFamily="2" charset="2"/>
              <a:buChar char="q"/>
            </a:pPr>
            <a:r>
              <a:rPr lang="en-US" sz="2000" b="1" dirty="0">
                <a:solidFill>
                  <a:srgbClr val="345333"/>
                </a:solidFill>
              </a:rPr>
              <a:t>CaSO</a:t>
            </a:r>
            <a:r>
              <a:rPr lang="en-US" sz="2000" b="1" baseline="-25000" dirty="0">
                <a:solidFill>
                  <a:srgbClr val="345333"/>
                </a:solidFill>
              </a:rPr>
              <a:t>4</a:t>
            </a:r>
            <a:r>
              <a:rPr lang="en-US" sz="2000" b="1" dirty="0">
                <a:solidFill>
                  <a:srgbClr val="345333"/>
                </a:solidFill>
              </a:rPr>
              <a:t>: 91% </a:t>
            </a:r>
            <a:r>
              <a:rPr lang="el-GR" sz="2000" b="1" dirty="0">
                <a:solidFill>
                  <a:srgbClr val="345333"/>
                </a:solidFill>
              </a:rPr>
              <a:t>καθαρότητα</a:t>
            </a:r>
            <a:endParaRPr lang="en-US" sz="2000" b="1" dirty="0">
              <a:solidFill>
                <a:srgbClr val="345333"/>
              </a:solidFill>
            </a:endParaRPr>
          </a:p>
          <a:p>
            <a:pPr marL="285750" indent="-285750" algn="just">
              <a:buFont typeface="Wingdings" panose="05000000000000000000" pitchFamily="2" charset="2"/>
              <a:buChar char="q"/>
            </a:pPr>
            <a:r>
              <a:rPr lang="en-US" sz="2000" b="1" dirty="0">
                <a:solidFill>
                  <a:srgbClr val="345333"/>
                </a:solidFill>
              </a:rPr>
              <a:t>NaCl: 98% </a:t>
            </a:r>
            <a:r>
              <a:rPr lang="el-GR" sz="2000" b="1" dirty="0">
                <a:solidFill>
                  <a:srgbClr val="345333"/>
                </a:solidFill>
              </a:rPr>
              <a:t>καθαρότητα</a:t>
            </a:r>
            <a:endParaRPr lang="en-US" sz="2000" b="1" dirty="0">
              <a:solidFill>
                <a:srgbClr val="345333"/>
              </a:solidFill>
            </a:endParaRPr>
          </a:p>
        </p:txBody>
      </p:sp>
      <p:pic>
        <p:nvPicPr>
          <p:cNvPr id="9" name="Picture 4" descr="🥇 circular economy clipart vector in AI, SVG, EPS or PSD">
            <a:extLst>
              <a:ext uri="{FF2B5EF4-FFF2-40B4-BE49-F238E27FC236}">
                <a16:creationId xmlns:a16="http://schemas.microsoft.com/office/drawing/2014/main" id="{BF06118F-91C4-4DBA-89DE-3DF6A4DD38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6164" y="1740508"/>
            <a:ext cx="1115533" cy="11155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1CD3B96-CF66-4DA0-AABA-79BE4AE4EED3}"/>
              </a:ext>
            </a:extLst>
          </p:cNvPr>
          <p:cNvSpPr txBox="1"/>
          <p:nvPr/>
        </p:nvSpPr>
        <p:spPr>
          <a:xfrm>
            <a:off x="4988164" y="2655411"/>
            <a:ext cx="4155836" cy="461665"/>
          </a:xfrm>
          <a:prstGeom prst="rect">
            <a:avLst/>
          </a:prstGeom>
          <a:noFill/>
        </p:spPr>
        <p:txBody>
          <a:bodyPr wrap="square" rtlCol="0">
            <a:spAutoFit/>
          </a:bodyPr>
          <a:lstStyle/>
          <a:p>
            <a:pPr algn="just"/>
            <a:r>
              <a:rPr lang="en-US" sz="2400" b="1" dirty="0">
                <a:solidFill>
                  <a:srgbClr val="1EC8D0"/>
                </a:solidFill>
              </a:rPr>
              <a:t>5. </a:t>
            </a:r>
            <a:r>
              <a:rPr lang="el-GR" sz="2400" b="1" dirty="0">
                <a:solidFill>
                  <a:srgbClr val="1EC8D0"/>
                </a:solidFill>
              </a:rPr>
              <a:t>Εκπομπές</a:t>
            </a:r>
            <a:r>
              <a:rPr lang="en-US" sz="2400" b="1" dirty="0">
                <a:solidFill>
                  <a:srgbClr val="1EC8D0"/>
                </a:solidFill>
              </a:rPr>
              <a:t> CO</a:t>
            </a:r>
            <a:r>
              <a:rPr lang="en-US" sz="2400" b="1" baseline="-25000" dirty="0">
                <a:solidFill>
                  <a:srgbClr val="1EC8D0"/>
                </a:solidFill>
              </a:rPr>
              <a:t>2</a:t>
            </a:r>
            <a:r>
              <a:rPr lang="en-US" sz="2400" b="1" dirty="0">
                <a:solidFill>
                  <a:srgbClr val="1EC8D0"/>
                </a:solidFill>
              </a:rPr>
              <a:t>  </a:t>
            </a:r>
          </a:p>
        </p:txBody>
      </p:sp>
      <p:sp>
        <p:nvSpPr>
          <p:cNvPr id="11" name="TextBox 10">
            <a:extLst>
              <a:ext uri="{FF2B5EF4-FFF2-40B4-BE49-F238E27FC236}">
                <a16:creationId xmlns:a16="http://schemas.microsoft.com/office/drawing/2014/main" id="{3FEDBA5F-7E85-4F41-864B-643F1783D71D}"/>
              </a:ext>
            </a:extLst>
          </p:cNvPr>
          <p:cNvSpPr txBox="1"/>
          <p:nvPr/>
        </p:nvSpPr>
        <p:spPr>
          <a:xfrm>
            <a:off x="6248088" y="3148430"/>
            <a:ext cx="2210808" cy="1015663"/>
          </a:xfrm>
          <a:prstGeom prst="rect">
            <a:avLst/>
          </a:prstGeom>
          <a:noFill/>
        </p:spPr>
        <p:txBody>
          <a:bodyPr wrap="square" rtlCol="0">
            <a:spAutoFit/>
          </a:bodyPr>
          <a:lstStyle/>
          <a:p>
            <a:r>
              <a:rPr lang="el-GR" sz="2000" b="1" dirty="0">
                <a:solidFill>
                  <a:srgbClr val="345333"/>
                </a:solidFill>
              </a:rPr>
              <a:t>Μείωση εκπομπών </a:t>
            </a:r>
            <a:r>
              <a:rPr lang="en-US" sz="2000" b="1" dirty="0">
                <a:solidFill>
                  <a:srgbClr val="345333"/>
                </a:solidFill>
              </a:rPr>
              <a:t>CO</a:t>
            </a:r>
            <a:r>
              <a:rPr lang="en-US" sz="2000" b="1" baseline="-25000" dirty="0">
                <a:solidFill>
                  <a:srgbClr val="345333"/>
                </a:solidFill>
              </a:rPr>
              <a:t>2</a:t>
            </a:r>
            <a:r>
              <a:rPr lang="el-GR" sz="2000" b="1" baseline="-25000" dirty="0">
                <a:solidFill>
                  <a:srgbClr val="345333"/>
                </a:solidFill>
              </a:rPr>
              <a:t> </a:t>
            </a:r>
            <a:r>
              <a:rPr lang="el-GR" sz="2000" b="1" dirty="0">
                <a:solidFill>
                  <a:srgbClr val="345333"/>
                </a:solidFill>
              </a:rPr>
              <a:t>κατά </a:t>
            </a:r>
            <a:r>
              <a:rPr lang="en-US" sz="2000" b="1" dirty="0">
                <a:solidFill>
                  <a:srgbClr val="345333"/>
                </a:solidFill>
              </a:rPr>
              <a:t>407</a:t>
            </a:r>
            <a:endParaRPr lang="el-GR" sz="2000" b="1" dirty="0">
              <a:solidFill>
                <a:srgbClr val="345333"/>
              </a:solidFill>
            </a:endParaRPr>
          </a:p>
        </p:txBody>
      </p:sp>
      <p:pic>
        <p:nvPicPr>
          <p:cNvPr id="12" name="Picture 12" descr="Carbon Dioxide, Air Pollution, Ecology, Computer Wallpaper, - Co2 Png ,  Free Transparent Clipart - ClipartKey">
            <a:extLst>
              <a:ext uri="{FF2B5EF4-FFF2-40B4-BE49-F238E27FC236}">
                <a16:creationId xmlns:a16="http://schemas.microsoft.com/office/drawing/2014/main" id="{1C4E4541-BD97-4E7E-84BE-D3788D0EC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8465" y="3117076"/>
            <a:ext cx="979322" cy="1047017"/>
          </a:xfrm>
          <a:prstGeom prst="rect">
            <a:avLst/>
          </a:prstGeom>
          <a:noFill/>
          <a:extLst>
            <a:ext uri="{909E8E84-426E-40DD-AFC4-6F175D3DCCD1}">
              <a14:hiddenFill xmlns:a14="http://schemas.microsoft.com/office/drawing/2010/main">
                <a:solidFill>
                  <a:srgbClr val="FFFFFF"/>
                </a:solidFill>
              </a14:hiddenFill>
            </a:ext>
          </a:extLst>
        </p:spPr>
      </p:pic>
      <p:sp>
        <p:nvSpPr>
          <p:cNvPr id="13" name="Τίτλος 1">
            <a:extLst>
              <a:ext uri="{FF2B5EF4-FFF2-40B4-BE49-F238E27FC236}">
                <a16:creationId xmlns:a16="http://schemas.microsoft.com/office/drawing/2014/main" id="{DF2C5E13-6441-46D9-8A02-1A88A7CF90AF}"/>
              </a:ext>
            </a:extLst>
          </p:cNvPr>
          <p:cNvSpPr>
            <a:spLocks noGrp="1"/>
          </p:cNvSpPr>
          <p:nvPr>
            <p:ph type="title"/>
          </p:nvPr>
        </p:nvSpPr>
        <p:spPr>
          <a:xfrm>
            <a:off x="2525086" y="0"/>
            <a:ext cx="6521641" cy="445923"/>
          </a:xfrm>
        </p:spPr>
        <p:txBody>
          <a:bodyPr>
            <a:normAutofit fontScale="90000"/>
          </a:bodyPr>
          <a:lstStyle/>
          <a:p>
            <a:r>
              <a:rPr lang="el-GR" dirty="0">
                <a:solidFill>
                  <a:schemeClr val="bg1"/>
                </a:solidFill>
              </a:rPr>
              <a:t>Αναμενόμενα αποτελέσματα</a:t>
            </a:r>
          </a:p>
        </p:txBody>
      </p:sp>
    </p:spTree>
    <p:extLst>
      <p:ext uri="{BB962C8B-B14F-4D97-AF65-F5344CB8AC3E}">
        <p14:creationId xmlns:p14="http://schemas.microsoft.com/office/powerpoint/2010/main" val="2219615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CE169D0-977C-493B-BA2C-9111B3A2C4D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4000"/>
                    </a14:imgEffect>
                  </a14:imgLayer>
                </a14:imgProps>
              </a:ext>
            </a:extLst>
          </a:blip>
          <a:stretch>
            <a:fillRect/>
          </a:stretch>
        </p:blipFill>
        <p:spPr>
          <a:xfrm>
            <a:off x="981152" y="1293530"/>
            <a:ext cx="6866478" cy="3470383"/>
          </a:xfrm>
          <a:prstGeom prst="rect">
            <a:avLst/>
          </a:prstGeom>
        </p:spPr>
      </p:pic>
      <p:sp>
        <p:nvSpPr>
          <p:cNvPr id="4" name="Τίτλος 1">
            <a:extLst>
              <a:ext uri="{FF2B5EF4-FFF2-40B4-BE49-F238E27FC236}">
                <a16:creationId xmlns:a16="http://schemas.microsoft.com/office/drawing/2014/main" id="{3F6E329D-64F6-47CD-AB12-2BAEF3B0F151}"/>
              </a:ext>
            </a:extLst>
          </p:cNvPr>
          <p:cNvSpPr>
            <a:spLocks noGrp="1"/>
          </p:cNvSpPr>
          <p:nvPr>
            <p:ph type="title"/>
          </p:nvPr>
        </p:nvSpPr>
        <p:spPr>
          <a:xfrm>
            <a:off x="1229787" y="1306"/>
            <a:ext cx="7914213" cy="445923"/>
          </a:xfrm>
        </p:spPr>
        <p:txBody>
          <a:bodyPr>
            <a:normAutofit fontScale="90000"/>
          </a:bodyPr>
          <a:lstStyle/>
          <a:p>
            <a:r>
              <a:rPr lang="el-GR" dirty="0"/>
              <a:t>Κλείσιμο κύκλων νερού και αλάτων</a:t>
            </a:r>
          </a:p>
        </p:txBody>
      </p:sp>
      <p:sp>
        <p:nvSpPr>
          <p:cNvPr id="5" name="TextBox 4">
            <a:extLst>
              <a:ext uri="{FF2B5EF4-FFF2-40B4-BE49-F238E27FC236}">
                <a16:creationId xmlns:a16="http://schemas.microsoft.com/office/drawing/2014/main" id="{D0164D64-AF47-4AD6-88F7-F53867A20F36}"/>
              </a:ext>
            </a:extLst>
          </p:cNvPr>
          <p:cNvSpPr txBox="1"/>
          <p:nvPr/>
        </p:nvSpPr>
        <p:spPr>
          <a:xfrm>
            <a:off x="-21603" y="524186"/>
            <a:ext cx="8871988" cy="707886"/>
          </a:xfrm>
          <a:prstGeom prst="rect">
            <a:avLst/>
          </a:prstGeom>
          <a:noFill/>
        </p:spPr>
        <p:txBody>
          <a:bodyPr wrap="square" rtlCol="0">
            <a:spAutoFit/>
          </a:bodyPr>
          <a:lstStyle/>
          <a:p>
            <a:pPr algn="ctr"/>
            <a:r>
              <a:rPr lang="en-US" sz="2000" b="1" dirty="0">
                <a:solidFill>
                  <a:srgbClr val="17375E"/>
                </a:solidFill>
              </a:rPr>
              <a:t>LIFE Brine-Mining: </a:t>
            </a:r>
            <a:r>
              <a:rPr lang="el-GR" sz="2000" b="1" dirty="0">
                <a:solidFill>
                  <a:srgbClr val="17375E"/>
                </a:solidFill>
              </a:rPr>
              <a:t>Από την άλμη ανθρακωρυχείου στην παραγωγή εμπορεύσιμων αλάτων και καθαρού νερού</a:t>
            </a:r>
          </a:p>
        </p:txBody>
      </p:sp>
    </p:spTree>
    <p:extLst>
      <p:ext uri="{BB962C8B-B14F-4D97-AF65-F5344CB8AC3E}">
        <p14:creationId xmlns:p14="http://schemas.microsoft.com/office/powerpoint/2010/main" val="1922955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B1D08A2-A964-4A8A-BF9A-80CD53470C48}"/>
              </a:ext>
            </a:extLst>
          </p:cNvPr>
          <p:cNvSpPr txBox="1"/>
          <p:nvPr/>
        </p:nvSpPr>
        <p:spPr>
          <a:xfrm>
            <a:off x="97273" y="445923"/>
            <a:ext cx="8845391" cy="3498394"/>
          </a:xfrm>
          <a:prstGeom prst="rect">
            <a:avLst/>
          </a:prstGeom>
          <a:noFill/>
        </p:spPr>
        <p:txBody>
          <a:bodyPr wrap="square" rtlCol="0">
            <a:spAutoFit/>
          </a:bodyPr>
          <a:lstStyle/>
          <a:p>
            <a:pPr algn="just"/>
            <a:endParaRPr lang="el-GR" sz="1600" b="1" dirty="0">
              <a:solidFill>
                <a:srgbClr val="1EC8D0"/>
              </a:solidFill>
            </a:endParaRPr>
          </a:p>
          <a:p>
            <a:pPr algn="just"/>
            <a:endParaRPr lang="en-US" sz="1600" b="1" dirty="0">
              <a:solidFill>
                <a:srgbClr val="1EC8D0"/>
              </a:solidFill>
            </a:endParaRPr>
          </a:p>
          <a:p>
            <a:pPr marL="457200" indent="-457200" hangingPunct="0">
              <a:buFont typeface="Arial" panose="020B0604020202020204" pitchFamily="34" charset="0"/>
              <a:buChar char="•"/>
            </a:pPr>
            <a:r>
              <a:rPr lang="el-GR" sz="2000" b="1" dirty="0">
                <a:solidFill>
                  <a:srgbClr val="002060"/>
                </a:solidFill>
              </a:rPr>
              <a:t>Ο συνδυασμός των τεχνολογιών του Έργου έχει ως αποτέλεσμα σχεδόν Μηδενική Απόρριψη Άλμης στο περιβάλλον</a:t>
            </a:r>
            <a:endParaRPr lang="en-US" sz="2000" dirty="0">
              <a:solidFill>
                <a:srgbClr val="002060"/>
              </a:solidFill>
            </a:endParaRPr>
          </a:p>
          <a:p>
            <a:pPr hangingPunct="0"/>
            <a:endParaRPr lang="en-US" sz="2000" baseline="30000" dirty="0">
              <a:solidFill>
                <a:srgbClr val="002060"/>
              </a:solidFill>
            </a:endParaRPr>
          </a:p>
          <a:p>
            <a:pPr marL="457200" indent="-457200" hangingPunct="0">
              <a:buFont typeface="Arial" panose="020B0604020202020204" pitchFamily="34" charset="0"/>
              <a:buChar char="•"/>
            </a:pPr>
            <a:r>
              <a:rPr lang="el-GR" sz="2000" dirty="0">
                <a:solidFill>
                  <a:srgbClr val="002060"/>
                </a:solidFill>
              </a:rPr>
              <a:t>Ανάκτηση υψηλής ποιότητας νερού</a:t>
            </a:r>
            <a:r>
              <a:rPr lang="en-US" sz="2000" dirty="0">
                <a:solidFill>
                  <a:srgbClr val="002060"/>
                </a:solidFill>
              </a:rPr>
              <a:t>: 90% (</a:t>
            </a:r>
            <a:r>
              <a:rPr lang="el-GR" sz="2000" dirty="0">
                <a:solidFill>
                  <a:srgbClr val="002060"/>
                </a:solidFill>
              </a:rPr>
              <a:t>κατάλληλο για χρήση στη βιομηχανία, στις καλλιέργειες και για δημοτικούς σκοπούς)</a:t>
            </a:r>
            <a:endParaRPr lang="en-US" sz="2000" dirty="0">
              <a:solidFill>
                <a:srgbClr val="002060"/>
              </a:solidFill>
            </a:endParaRPr>
          </a:p>
          <a:p>
            <a:pPr hangingPunct="0"/>
            <a:endParaRPr lang="en-US" sz="2000" dirty="0">
              <a:solidFill>
                <a:srgbClr val="002060"/>
              </a:solidFill>
            </a:endParaRPr>
          </a:p>
          <a:p>
            <a:pPr marL="457200" indent="-457200" hangingPunct="0">
              <a:buFont typeface="Arial" panose="020B0604020202020204" pitchFamily="34" charset="0"/>
              <a:buChar char="•"/>
            </a:pPr>
            <a:r>
              <a:rPr lang="el-GR" sz="2000" dirty="0">
                <a:solidFill>
                  <a:srgbClr val="002060"/>
                </a:solidFill>
              </a:rPr>
              <a:t>Ανάκτηση Μαγνησίου</a:t>
            </a:r>
            <a:r>
              <a:rPr lang="en-US" sz="2000" dirty="0">
                <a:solidFill>
                  <a:srgbClr val="002060"/>
                </a:solidFill>
              </a:rPr>
              <a:t>:</a:t>
            </a:r>
            <a:r>
              <a:rPr lang="el-GR" sz="2000" dirty="0">
                <a:solidFill>
                  <a:srgbClr val="002060"/>
                </a:solidFill>
              </a:rPr>
              <a:t> το μαγνήσιο συγκαταλέγεται στις κρίσιμες πρώτες ύλες</a:t>
            </a:r>
            <a:endParaRPr lang="en-US" sz="2000" dirty="0">
              <a:solidFill>
                <a:srgbClr val="002060"/>
              </a:solidFill>
            </a:endParaRPr>
          </a:p>
          <a:p>
            <a:pPr hangingPunct="0"/>
            <a:endParaRPr lang="en-US" sz="2000" dirty="0">
              <a:solidFill>
                <a:srgbClr val="002060"/>
              </a:solidFill>
            </a:endParaRPr>
          </a:p>
          <a:p>
            <a:pPr marL="457200" indent="-457200" hangingPunct="0">
              <a:buFont typeface="Arial" panose="020B0604020202020204" pitchFamily="34" charset="0"/>
              <a:buChar char="•"/>
            </a:pPr>
            <a:r>
              <a:rPr lang="el-GR" sz="2000" dirty="0">
                <a:solidFill>
                  <a:srgbClr val="002060"/>
                </a:solidFill>
              </a:rPr>
              <a:t>Ανάκτηση των αλάτων</a:t>
            </a:r>
            <a:r>
              <a:rPr lang="en-US" sz="2000" dirty="0">
                <a:solidFill>
                  <a:srgbClr val="002060"/>
                </a:solidFill>
              </a:rPr>
              <a:t>: NaCl, CaCO</a:t>
            </a:r>
            <a:r>
              <a:rPr lang="en-US" sz="2000" baseline="-25000" dirty="0">
                <a:solidFill>
                  <a:srgbClr val="002060"/>
                </a:solidFill>
              </a:rPr>
              <a:t>3</a:t>
            </a:r>
            <a:r>
              <a:rPr lang="en-US" sz="2000" dirty="0">
                <a:solidFill>
                  <a:srgbClr val="002060"/>
                </a:solidFill>
              </a:rPr>
              <a:t> and CaSO</a:t>
            </a:r>
            <a:r>
              <a:rPr lang="en-US" sz="2000" baseline="-25000" dirty="0">
                <a:solidFill>
                  <a:srgbClr val="002060"/>
                </a:solidFill>
              </a:rPr>
              <a:t>4</a:t>
            </a:r>
            <a:r>
              <a:rPr lang="en-US" sz="2000" dirty="0">
                <a:solidFill>
                  <a:srgbClr val="002060"/>
                </a:solidFill>
              </a:rPr>
              <a:t> </a:t>
            </a:r>
            <a:r>
              <a:rPr lang="el-GR" sz="2000" dirty="0">
                <a:solidFill>
                  <a:srgbClr val="002060"/>
                </a:solidFill>
              </a:rPr>
              <a:t>με καθαρότητα &gt;90%</a:t>
            </a:r>
            <a:endParaRPr lang="en-US" sz="2000" dirty="0">
              <a:solidFill>
                <a:srgbClr val="002060"/>
              </a:solidFill>
            </a:endParaRPr>
          </a:p>
          <a:p>
            <a:pPr algn="just"/>
            <a:endParaRPr lang="el-GR" sz="1600" b="1" dirty="0">
              <a:solidFill>
                <a:srgbClr val="1EC8D0"/>
              </a:solidFill>
            </a:endParaRPr>
          </a:p>
        </p:txBody>
      </p:sp>
      <p:sp>
        <p:nvSpPr>
          <p:cNvPr id="9" name="TextBox 9">
            <a:extLst>
              <a:ext uri="{FF2B5EF4-FFF2-40B4-BE49-F238E27FC236}">
                <a16:creationId xmlns:a16="http://schemas.microsoft.com/office/drawing/2014/main" id="{BA24460B-3DD1-467F-981C-7E1210C960E0}"/>
              </a:ext>
            </a:extLst>
          </p:cNvPr>
          <p:cNvSpPr txBox="1"/>
          <p:nvPr/>
        </p:nvSpPr>
        <p:spPr>
          <a:xfrm>
            <a:off x="1002623" y="4214320"/>
            <a:ext cx="8199436" cy="6093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lnSpc>
                <a:spcPct val="120000"/>
              </a:lnSpc>
            </a:pPr>
            <a:r>
              <a:rPr lang="en-US" sz="2800" b="1" dirty="0">
                <a:solidFill>
                  <a:srgbClr val="002060"/>
                </a:solidFill>
              </a:rPr>
              <a:t>M</a:t>
            </a:r>
            <a:r>
              <a:rPr lang="el-GR" sz="2800" b="1" dirty="0" err="1">
                <a:solidFill>
                  <a:srgbClr val="002060"/>
                </a:solidFill>
              </a:rPr>
              <a:t>ηδενική</a:t>
            </a:r>
            <a:r>
              <a:rPr lang="el-GR" sz="2800" b="1" dirty="0">
                <a:solidFill>
                  <a:srgbClr val="002060"/>
                </a:solidFill>
              </a:rPr>
              <a:t> απόρριψη Άλμης στο περιβάλλον! </a:t>
            </a:r>
            <a:endParaRPr lang="en-US" sz="2800" b="1" dirty="0">
              <a:solidFill>
                <a:srgbClr val="002060"/>
              </a:solidFill>
            </a:endParaRPr>
          </a:p>
        </p:txBody>
      </p:sp>
      <p:sp>
        <p:nvSpPr>
          <p:cNvPr id="4" name="Τίτλος 1">
            <a:extLst>
              <a:ext uri="{FF2B5EF4-FFF2-40B4-BE49-F238E27FC236}">
                <a16:creationId xmlns:a16="http://schemas.microsoft.com/office/drawing/2014/main" id="{43C1F657-5992-0048-EEE3-A546ADA93A13}"/>
              </a:ext>
            </a:extLst>
          </p:cNvPr>
          <p:cNvSpPr>
            <a:spLocks noGrp="1"/>
          </p:cNvSpPr>
          <p:nvPr>
            <p:ph type="title"/>
          </p:nvPr>
        </p:nvSpPr>
        <p:spPr>
          <a:xfrm>
            <a:off x="5255982" y="0"/>
            <a:ext cx="3888018" cy="445923"/>
          </a:xfrm>
        </p:spPr>
        <p:txBody>
          <a:bodyPr>
            <a:noAutofit/>
          </a:bodyPr>
          <a:lstStyle/>
          <a:p>
            <a:r>
              <a:rPr lang="el-GR" sz="3200" dirty="0">
                <a:solidFill>
                  <a:schemeClr val="bg1"/>
                </a:solidFill>
              </a:rPr>
              <a:t>Γενικά συμπεράσματα</a:t>
            </a:r>
          </a:p>
        </p:txBody>
      </p:sp>
    </p:spTree>
    <p:extLst>
      <p:ext uri="{BB962C8B-B14F-4D97-AF65-F5344CB8AC3E}">
        <p14:creationId xmlns:p14="http://schemas.microsoft.com/office/powerpoint/2010/main" val="1915818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FC0A64-5BFC-43F7-B5A0-30D810E7E585}"/>
              </a:ext>
            </a:extLst>
          </p:cNvPr>
          <p:cNvSpPr>
            <a:spLocks noGrp="1"/>
          </p:cNvSpPr>
          <p:nvPr>
            <p:ph type="title"/>
          </p:nvPr>
        </p:nvSpPr>
        <p:spPr>
          <a:xfrm>
            <a:off x="2924848" y="2280993"/>
            <a:ext cx="5928529" cy="725349"/>
          </a:xfrm>
        </p:spPr>
        <p:txBody>
          <a:bodyPr>
            <a:noAutofit/>
          </a:bodyPr>
          <a:lstStyle/>
          <a:p>
            <a:r>
              <a:rPr lang="el-GR" sz="2800" dirty="0">
                <a:solidFill>
                  <a:srgbClr val="17375E"/>
                </a:solidFill>
              </a:rPr>
              <a:t>Ευχαριστώ για την προσοχή σας!</a:t>
            </a:r>
          </a:p>
        </p:txBody>
      </p:sp>
    </p:spTree>
    <p:extLst>
      <p:ext uri="{BB962C8B-B14F-4D97-AF65-F5344CB8AC3E}">
        <p14:creationId xmlns:p14="http://schemas.microsoft.com/office/powerpoint/2010/main" val="2079990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1437</Words>
  <Application>Microsoft Office PowerPoint</Application>
  <PresentationFormat>Προβολή στην οθόνη (16:9)</PresentationFormat>
  <Paragraphs>171</Paragraphs>
  <Slides>32</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32</vt:i4>
      </vt:variant>
    </vt:vector>
  </HeadingPairs>
  <TitlesOfParts>
    <vt:vector size="37" baseType="lpstr">
      <vt:lpstr>Arial</vt:lpstr>
      <vt:lpstr>Calibri</vt:lpstr>
      <vt:lpstr>Google Sans</vt:lpstr>
      <vt:lpstr>Wingdings</vt:lpstr>
      <vt:lpstr>Office Theme</vt:lpstr>
      <vt:lpstr>Παρουσίαση του PowerPoint</vt:lpstr>
      <vt:lpstr>Γενικές Πληροφορίες</vt:lpstr>
      <vt:lpstr>Παρουσίαση του PowerPoint</vt:lpstr>
      <vt:lpstr> Απόρριψη Άλμεων στο Περιβάλλον </vt:lpstr>
      <vt:lpstr>Άλμες – Γενικές Πληροφορίες</vt:lpstr>
      <vt:lpstr>Περιβαλλοντικά Οφέλη από την Επεξεργασία Άλμεων</vt:lpstr>
      <vt:lpstr>Εξόρυξη άνθρακα-Άλμες Ανθρακωρυχείων</vt:lpstr>
      <vt:lpstr>Παρουσίαση του PowerPoint</vt:lpstr>
      <vt:lpstr>Εξόρυξη Άνθρακα-Επιπτώσεις στο περιβάλλον</vt:lpstr>
      <vt:lpstr>Οδηγία-Πλαίσιο για τα νερά</vt:lpstr>
      <vt:lpstr>Παρουσίαση του PowerPoint</vt:lpstr>
      <vt:lpstr>Σταδιακή παύση λειτουργίας ανθρακωρυχείων </vt:lpstr>
      <vt:lpstr>Συνέπειες απόρριψης άλμεων ανθρακωρυχείου</vt:lpstr>
      <vt:lpstr>Περιοχή Εγκατάστασης Πιλοτικού Συστήματος Life Brine-Mining</vt:lpstr>
      <vt:lpstr>Περιοχή εγκατάστασης του Πιλοτικού Συστήματος - Το Πολωνικό πρόβλημα</vt:lpstr>
      <vt:lpstr>Περιοχή εγκατάστασης του Πιλοτικού Συστήματος</vt:lpstr>
      <vt:lpstr>Περιοχή εγκατάστασης του Πιλοτικού Συστήματος &amp; Περιοχή – Στόχος του Έργου</vt:lpstr>
      <vt:lpstr>Περιβαλλοντική κατάσταση της Περιοχής - Στόχου</vt:lpstr>
      <vt:lpstr>Πιλοτικό Σύστημα Life Brine-Mining</vt:lpstr>
      <vt:lpstr>             Διάγραμμα Ροής </vt:lpstr>
      <vt:lpstr>Εφαρμοζόμενες τεχνολογίες</vt:lpstr>
      <vt:lpstr>Εφαρμοζόμενες τεχνολογίες</vt:lpstr>
      <vt:lpstr>Εγκατάσταση πιλοτικού συστήματος</vt:lpstr>
      <vt:lpstr>Εγκατάσταση του πιλοτικού συστήματος</vt:lpstr>
      <vt:lpstr>Επισκέψεις εκπροσώπων ενδιαφερόμενων εταιρειών</vt:lpstr>
      <vt:lpstr>Εικόνες από επισκέψεις εκπροσώπων ενδιαφερόμενων εταιρειών</vt:lpstr>
      <vt:lpstr>Αναμενόμενα Αποτελέσματα</vt:lpstr>
      <vt:lpstr>Αναμενόμενα αποτελέσματα</vt:lpstr>
      <vt:lpstr>Αναμενόμενα αποτελέσματα</vt:lpstr>
      <vt:lpstr>Κλείσιμο κύκλων νερού και αλάτων</vt:lpstr>
      <vt:lpstr>Γενικά συμπεράσματα</vt:lpstr>
      <vt:lpstr>Ευχαριστώ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2022-05-24T08:59:50Z</dcterms:modified>
</cp:coreProperties>
</file>